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  <p:sldMasterId id="2147483707" r:id="rId2"/>
  </p:sldMasterIdLst>
  <p:notesMasterIdLst>
    <p:notesMasterId r:id="rId18"/>
  </p:notesMasterIdLst>
  <p:handoutMasterIdLst>
    <p:handoutMasterId r:id="rId19"/>
  </p:handoutMasterIdLst>
  <p:sldIdLst>
    <p:sldId id="266" r:id="rId3"/>
    <p:sldId id="267" r:id="rId4"/>
    <p:sldId id="270" r:id="rId5"/>
    <p:sldId id="258" r:id="rId6"/>
    <p:sldId id="259" r:id="rId7"/>
    <p:sldId id="260" r:id="rId8"/>
    <p:sldId id="261" r:id="rId9"/>
    <p:sldId id="262" r:id="rId10"/>
    <p:sldId id="276" r:id="rId11"/>
    <p:sldId id="298" r:id="rId12"/>
    <p:sldId id="299" r:id="rId13"/>
    <p:sldId id="273" r:id="rId14"/>
    <p:sldId id="297" r:id="rId15"/>
    <p:sldId id="286" r:id="rId16"/>
    <p:sldId id="292" r:id="rId17"/>
  </p:sldIdLst>
  <p:sldSz cx="12192000" cy="6858000"/>
  <p:notesSz cx="6794500" cy="9931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1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1350" y="-5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-3360" y="-108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image" Target="../media/image15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image" Target="../media/image15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FA9E30-0C03-482F-8470-E1584C90A11C}" type="doc">
      <dgm:prSet loTypeId="urn:microsoft.com/office/officeart/2005/8/layout/vList3#1" loCatId="picture" qsTypeId="urn:microsoft.com/office/officeart/2005/8/quickstyle/simple1" qsCatId="simple" csTypeId="urn:microsoft.com/office/officeart/2005/8/colors/accent1_2" csCatId="accent1" phldr="1"/>
      <dgm:spPr/>
    </dgm:pt>
    <dgm:pt modelId="{4A96EA7F-17BA-4377-B129-3A028B507F66}">
      <dgm:prSet phldrT="[Текст]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sz="1200" b="1" dirty="0" smtClean="0">
              <a:latin typeface="Century Gothic" pitchFamily="34" charset="0"/>
            </a:rPr>
            <a:t>Модернизация экономики</a:t>
          </a:r>
          <a:endParaRPr lang="ru-RU" sz="1200" b="1" dirty="0">
            <a:latin typeface="Century Gothic" pitchFamily="34" charset="0"/>
          </a:endParaRPr>
        </a:p>
      </dgm:t>
    </dgm:pt>
    <dgm:pt modelId="{0B7708DF-F007-4D8E-829C-244AFBA8177D}" type="parTrans" cxnId="{5F7575F5-C556-48AD-9CA6-CD883391F50A}">
      <dgm:prSet/>
      <dgm:spPr/>
      <dgm:t>
        <a:bodyPr/>
        <a:lstStyle/>
        <a:p>
          <a:endParaRPr lang="ru-RU" sz="1600"/>
        </a:p>
      </dgm:t>
    </dgm:pt>
    <dgm:pt modelId="{B3774293-9B0D-4730-BF01-43FAE87F15D1}" type="sibTrans" cxnId="{5F7575F5-C556-48AD-9CA6-CD883391F50A}">
      <dgm:prSet/>
      <dgm:spPr/>
      <dgm:t>
        <a:bodyPr/>
        <a:lstStyle/>
        <a:p>
          <a:endParaRPr lang="ru-RU" sz="1600"/>
        </a:p>
      </dgm:t>
    </dgm:pt>
    <dgm:pt modelId="{9029C551-E429-40F5-A4DC-9132090309CA}">
      <dgm:prSet phldrT="[Текст]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sz="1200" b="1" dirty="0" smtClean="0">
              <a:latin typeface="Century Gothic" pitchFamily="34" charset="0"/>
            </a:rPr>
            <a:t>Повышение качества человеческого потенциала</a:t>
          </a:r>
          <a:endParaRPr lang="ru-RU" sz="1200" b="1" dirty="0">
            <a:latin typeface="Century Gothic" pitchFamily="34" charset="0"/>
          </a:endParaRPr>
        </a:p>
      </dgm:t>
    </dgm:pt>
    <dgm:pt modelId="{63761C16-055C-4453-A090-9668FCF89666}" type="parTrans" cxnId="{39536859-CDF7-4BAE-9D24-C16162FE879F}">
      <dgm:prSet/>
      <dgm:spPr/>
      <dgm:t>
        <a:bodyPr/>
        <a:lstStyle/>
        <a:p>
          <a:endParaRPr lang="ru-RU" sz="1600"/>
        </a:p>
      </dgm:t>
    </dgm:pt>
    <dgm:pt modelId="{CEB0A44D-FA61-4F8A-A8D0-ECA16AE6263C}" type="sibTrans" cxnId="{39536859-CDF7-4BAE-9D24-C16162FE879F}">
      <dgm:prSet/>
      <dgm:spPr/>
      <dgm:t>
        <a:bodyPr/>
        <a:lstStyle/>
        <a:p>
          <a:endParaRPr lang="ru-RU" sz="1600"/>
        </a:p>
      </dgm:t>
    </dgm:pt>
    <dgm:pt modelId="{D5E21A27-B379-4905-8F5C-6FBA5935C354}">
      <dgm:prSet phldrT="[Текст]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sz="1200" b="1" dirty="0" smtClean="0">
              <a:latin typeface="Century Gothic" pitchFamily="34" charset="0"/>
            </a:rPr>
            <a:t>Институциональные преобразования</a:t>
          </a:r>
          <a:endParaRPr lang="ru-RU" sz="1200" b="1" dirty="0">
            <a:latin typeface="Century Gothic" pitchFamily="34" charset="0"/>
          </a:endParaRPr>
        </a:p>
      </dgm:t>
    </dgm:pt>
    <dgm:pt modelId="{8062A719-B748-4459-A48F-ECA7BAABFD1C}" type="parTrans" cxnId="{B5A35778-9C41-4B13-955A-1AA712283AF8}">
      <dgm:prSet/>
      <dgm:spPr/>
      <dgm:t>
        <a:bodyPr/>
        <a:lstStyle/>
        <a:p>
          <a:endParaRPr lang="ru-RU" sz="1600"/>
        </a:p>
      </dgm:t>
    </dgm:pt>
    <dgm:pt modelId="{DBD17B12-DB52-4BD2-8C32-662239471E48}" type="sibTrans" cxnId="{B5A35778-9C41-4B13-955A-1AA712283AF8}">
      <dgm:prSet/>
      <dgm:spPr/>
      <dgm:t>
        <a:bodyPr/>
        <a:lstStyle/>
        <a:p>
          <a:endParaRPr lang="ru-RU" sz="1600"/>
        </a:p>
      </dgm:t>
    </dgm:pt>
    <dgm:pt modelId="{0A716BEA-A56A-4A6C-B34D-7D98BED2E0D4}">
      <dgm:prSet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sz="1200" b="1" dirty="0" smtClean="0">
              <a:latin typeface="Century Gothic" pitchFamily="34" charset="0"/>
            </a:rPr>
            <a:t>Расширение и улучшение бизнес-среды</a:t>
          </a:r>
          <a:endParaRPr lang="ru-RU" sz="1200" b="1" dirty="0">
            <a:latin typeface="Century Gothic" pitchFamily="34" charset="0"/>
          </a:endParaRPr>
        </a:p>
      </dgm:t>
    </dgm:pt>
    <dgm:pt modelId="{1E82853A-E867-4C20-B3F7-FE09B3728298}" type="parTrans" cxnId="{7E0C1BB8-74F2-4DA8-876E-5A80A700D7A1}">
      <dgm:prSet/>
      <dgm:spPr/>
      <dgm:t>
        <a:bodyPr/>
        <a:lstStyle/>
        <a:p>
          <a:endParaRPr lang="ru-RU" sz="1600"/>
        </a:p>
      </dgm:t>
    </dgm:pt>
    <dgm:pt modelId="{261059F0-DFD2-42F8-9D04-316B971F63C7}" type="sibTrans" cxnId="{7E0C1BB8-74F2-4DA8-876E-5A80A700D7A1}">
      <dgm:prSet/>
      <dgm:spPr/>
      <dgm:t>
        <a:bodyPr/>
        <a:lstStyle/>
        <a:p>
          <a:endParaRPr lang="ru-RU" sz="1600"/>
        </a:p>
      </dgm:t>
    </dgm:pt>
    <dgm:pt modelId="{B39F5171-B15F-4212-8365-7025881B6FD0}">
      <dgm:prSet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sz="1200" b="1" dirty="0" smtClean="0">
              <a:latin typeface="Century Gothic" pitchFamily="34" charset="0"/>
            </a:rPr>
            <a:t>Макроэкономическая стабильность</a:t>
          </a:r>
          <a:endParaRPr lang="ru-RU" sz="1200" b="1" dirty="0">
            <a:latin typeface="Century Gothic" pitchFamily="34" charset="0"/>
          </a:endParaRPr>
        </a:p>
      </dgm:t>
    </dgm:pt>
    <dgm:pt modelId="{1C486AAB-963E-4943-81FC-00B9447DFBA5}" type="parTrans" cxnId="{B7816A7B-E00C-4351-8C88-45168822C9B3}">
      <dgm:prSet/>
      <dgm:spPr/>
      <dgm:t>
        <a:bodyPr/>
        <a:lstStyle/>
        <a:p>
          <a:endParaRPr lang="ru-RU" sz="1600"/>
        </a:p>
      </dgm:t>
    </dgm:pt>
    <dgm:pt modelId="{40B2319A-42C6-4741-B710-A81609E69133}" type="sibTrans" cxnId="{B7816A7B-E00C-4351-8C88-45168822C9B3}">
      <dgm:prSet/>
      <dgm:spPr/>
      <dgm:t>
        <a:bodyPr/>
        <a:lstStyle/>
        <a:p>
          <a:endParaRPr lang="ru-RU" sz="1600"/>
        </a:p>
      </dgm:t>
    </dgm:pt>
    <dgm:pt modelId="{A4F65664-6106-4E4D-A06B-71DFFC8999CE}" type="pres">
      <dgm:prSet presAssocID="{D1FA9E30-0C03-482F-8470-E1584C90A11C}" presName="linearFlow" presStyleCnt="0">
        <dgm:presLayoutVars>
          <dgm:dir/>
          <dgm:resizeHandles val="exact"/>
        </dgm:presLayoutVars>
      </dgm:prSet>
      <dgm:spPr/>
    </dgm:pt>
    <dgm:pt modelId="{A01E0802-12B8-4DCC-B06F-67E9E6F8A784}" type="pres">
      <dgm:prSet presAssocID="{4A96EA7F-17BA-4377-B129-3A028B507F66}" presName="composite" presStyleCnt="0"/>
      <dgm:spPr/>
    </dgm:pt>
    <dgm:pt modelId="{F5F801E0-9694-48D2-A334-02CA46F0F256}" type="pres">
      <dgm:prSet presAssocID="{4A96EA7F-17BA-4377-B129-3A028B507F66}" presName="imgShp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0" r="-40000"/>
          </a:stretch>
        </a:blipFill>
      </dgm:spPr>
      <dgm:t>
        <a:bodyPr/>
        <a:lstStyle/>
        <a:p>
          <a:endParaRPr lang="ru-RU"/>
        </a:p>
      </dgm:t>
    </dgm:pt>
    <dgm:pt modelId="{15718FE0-5404-4C9D-83D6-2E58C4836292}" type="pres">
      <dgm:prSet presAssocID="{4A96EA7F-17BA-4377-B129-3A028B507F66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B47B83-DC07-49E4-AE32-4482704E7F2E}" type="pres">
      <dgm:prSet presAssocID="{B3774293-9B0D-4730-BF01-43FAE87F15D1}" presName="spacing" presStyleCnt="0"/>
      <dgm:spPr/>
    </dgm:pt>
    <dgm:pt modelId="{F013ADAF-EFFC-457F-ADEA-3265CB065943}" type="pres">
      <dgm:prSet presAssocID="{0A716BEA-A56A-4A6C-B34D-7D98BED2E0D4}" presName="composite" presStyleCnt="0"/>
      <dgm:spPr/>
    </dgm:pt>
    <dgm:pt modelId="{883D326C-38DB-4CF0-A215-A63001C521FB}" type="pres">
      <dgm:prSet presAssocID="{0A716BEA-A56A-4A6C-B34D-7D98BED2E0D4}" presName="imgShp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C04312B7-1067-42D7-8A6E-EE218B7A8811}" type="pres">
      <dgm:prSet presAssocID="{0A716BEA-A56A-4A6C-B34D-7D98BED2E0D4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90802D-4005-4C8D-AF1B-9D48F4B179B7}" type="pres">
      <dgm:prSet presAssocID="{261059F0-DFD2-42F8-9D04-316B971F63C7}" presName="spacing" presStyleCnt="0"/>
      <dgm:spPr/>
    </dgm:pt>
    <dgm:pt modelId="{738E3837-B7C1-4D7F-8402-C1594E107718}" type="pres">
      <dgm:prSet presAssocID="{B39F5171-B15F-4212-8365-7025881B6FD0}" presName="composite" presStyleCnt="0"/>
      <dgm:spPr/>
    </dgm:pt>
    <dgm:pt modelId="{A199DD1C-DA25-47EA-8E1D-65BD7960C1D4}" type="pres">
      <dgm:prSet presAssocID="{B39F5171-B15F-4212-8365-7025881B6FD0}" presName="imgShp" presStyleLbl="fgImgPlac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</dgm:spPr>
    </dgm:pt>
    <dgm:pt modelId="{64FAAC34-655E-4048-8602-0DAE43D611E6}" type="pres">
      <dgm:prSet presAssocID="{B39F5171-B15F-4212-8365-7025881B6FD0}" presName="txShp" presStyleLbl="node1" presStyleIdx="2" presStyleCnt="5" custScaleX="1033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B06A07-EF0F-4ACF-A573-19954B0941C2}" type="pres">
      <dgm:prSet presAssocID="{40B2319A-42C6-4741-B710-A81609E69133}" presName="spacing" presStyleCnt="0"/>
      <dgm:spPr/>
    </dgm:pt>
    <dgm:pt modelId="{FADCF150-3A66-4B79-BFFB-E8D1C0A839CE}" type="pres">
      <dgm:prSet presAssocID="{9029C551-E429-40F5-A4DC-9132090309CA}" presName="composite" presStyleCnt="0"/>
      <dgm:spPr/>
    </dgm:pt>
    <dgm:pt modelId="{FC133F84-FB96-4025-AA69-923689259789}" type="pres">
      <dgm:prSet presAssocID="{9029C551-E429-40F5-A4DC-9132090309CA}" presName="imgShp" presStyleLbl="f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CD60EDDA-4836-4961-8FD1-FA5629911028}" type="pres">
      <dgm:prSet presAssocID="{9029C551-E429-40F5-A4DC-9132090309CA}" presName="txShp" presStyleLbl="node1" presStyleIdx="3" presStyleCnt="5" custScaleX="1005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9E5825-2A3A-434F-9724-983625C8AFF3}" type="pres">
      <dgm:prSet presAssocID="{CEB0A44D-FA61-4F8A-A8D0-ECA16AE6263C}" presName="spacing" presStyleCnt="0"/>
      <dgm:spPr/>
    </dgm:pt>
    <dgm:pt modelId="{DF4FC29F-5527-4B5B-A468-BDF5295675F8}" type="pres">
      <dgm:prSet presAssocID="{D5E21A27-B379-4905-8F5C-6FBA5935C354}" presName="composite" presStyleCnt="0"/>
      <dgm:spPr/>
    </dgm:pt>
    <dgm:pt modelId="{14C8F6ED-1E8B-49DE-8B79-7AA40E83D376}" type="pres">
      <dgm:prSet presAssocID="{D5E21A27-B379-4905-8F5C-6FBA5935C354}" presName="imgShp" presStyleLbl="fgImgPlace1" presStyleIdx="4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92A7AC1B-ACA1-43F9-8DE2-07B41BD9B538}" type="pres">
      <dgm:prSet presAssocID="{D5E21A27-B379-4905-8F5C-6FBA5935C354}" presName="txShp" presStyleLbl="node1" presStyleIdx="4" presStyleCnt="5" custScaleX="102717" custLinFactNeighborX="-1075" custLinFactNeighborY="-3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DAD09E-04AF-4A50-A842-DA8C22980DE9}" type="presOf" srcId="{B39F5171-B15F-4212-8365-7025881B6FD0}" destId="{64FAAC34-655E-4048-8602-0DAE43D611E6}" srcOrd="0" destOrd="0" presId="urn:microsoft.com/office/officeart/2005/8/layout/vList3#1"/>
    <dgm:cxn modelId="{175E2BF5-4BDC-46F7-9374-8E294D3C0CDB}" type="presOf" srcId="{4A96EA7F-17BA-4377-B129-3A028B507F66}" destId="{15718FE0-5404-4C9D-83D6-2E58C4836292}" srcOrd="0" destOrd="0" presId="urn:microsoft.com/office/officeart/2005/8/layout/vList3#1"/>
    <dgm:cxn modelId="{B5A35778-9C41-4B13-955A-1AA712283AF8}" srcId="{D1FA9E30-0C03-482F-8470-E1584C90A11C}" destId="{D5E21A27-B379-4905-8F5C-6FBA5935C354}" srcOrd="4" destOrd="0" parTransId="{8062A719-B748-4459-A48F-ECA7BAABFD1C}" sibTransId="{DBD17B12-DB52-4BD2-8C32-662239471E48}"/>
    <dgm:cxn modelId="{902DF1B0-AD15-468C-8238-457245FF6F50}" type="presOf" srcId="{0A716BEA-A56A-4A6C-B34D-7D98BED2E0D4}" destId="{C04312B7-1067-42D7-8A6E-EE218B7A8811}" srcOrd="0" destOrd="0" presId="urn:microsoft.com/office/officeart/2005/8/layout/vList3#1"/>
    <dgm:cxn modelId="{39536859-CDF7-4BAE-9D24-C16162FE879F}" srcId="{D1FA9E30-0C03-482F-8470-E1584C90A11C}" destId="{9029C551-E429-40F5-A4DC-9132090309CA}" srcOrd="3" destOrd="0" parTransId="{63761C16-055C-4453-A090-9668FCF89666}" sibTransId="{CEB0A44D-FA61-4F8A-A8D0-ECA16AE6263C}"/>
    <dgm:cxn modelId="{5F7575F5-C556-48AD-9CA6-CD883391F50A}" srcId="{D1FA9E30-0C03-482F-8470-E1584C90A11C}" destId="{4A96EA7F-17BA-4377-B129-3A028B507F66}" srcOrd="0" destOrd="0" parTransId="{0B7708DF-F007-4D8E-829C-244AFBA8177D}" sibTransId="{B3774293-9B0D-4730-BF01-43FAE87F15D1}"/>
    <dgm:cxn modelId="{2ACFE044-FF9E-45F7-8334-8976E3DA4BA9}" type="presOf" srcId="{D5E21A27-B379-4905-8F5C-6FBA5935C354}" destId="{92A7AC1B-ACA1-43F9-8DE2-07B41BD9B538}" srcOrd="0" destOrd="0" presId="urn:microsoft.com/office/officeart/2005/8/layout/vList3#1"/>
    <dgm:cxn modelId="{7E0C1BB8-74F2-4DA8-876E-5A80A700D7A1}" srcId="{D1FA9E30-0C03-482F-8470-E1584C90A11C}" destId="{0A716BEA-A56A-4A6C-B34D-7D98BED2E0D4}" srcOrd="1" destOrd="0" parTransId="{1E82853A-E867-4C20-B3F7-FE09B3728298}" sibTransId="{261059F0-DFD2-42F8-9D04-316B971F63C7}"/>
    <dgm:cxn modelId="{5F93AD4C-37E1-4DE0-BC34-C7007BE3B943}" type="presOf" srcId="{D1FA9E30-0C03-482F-8470-E1584C90A11C}" destId="{A4F65664-6106-4E4D-A06B-71DFFC8999CE}" srcOrd="0" destOrd="0" presId="urn:microsoft.com/office/officeart/2005/8/layout/vList3#1"/>
    <dgm:cxn modelId="{19DC09C0-B585-460C-A967-54B7AC3F0A93}" type="presOf" srcId="{9029C551-E429-40F5-A4DC-9132090309CA}" destId="{CD60EDDA-4836-4961-8FD1-FA5629911028}" srcOrd="0" destOrd="0" presId="urn:microsoft.com/office/officeart/2005/8/layout/vList3#1"/>
    <dgm:cxn modelId="{B7816A7B-E00C-4351-8C88-45168822C9B3}" srcId="{D1FA9E30-0C03-482F-8470-E1584C90A11C}" destId="{B39F5171-B15F-4212-8365-7025881B6FD0}" srcOrd="2" destOrd="0" parTransId="{1C486AAB-963E-4943-81FC-00B9447DFBA5}" sibTransId="{40B2319A-42C6-4741-B710-A81609E69133}"/>
    <dgm:cxn modelId="{231E20B2-1618-4DA7-9CB8-A0D527318AD3}" type="presParOf" srcId="{A4F65664-6106-4E4D-A06B-71DFFC8999CE}" destId="{A01E0802-12B8-4DCC-B06F-67E9E6F8A784}" srcOrd="0" destOrd="0" presId="urn:microsoft.com/office/officeart/2005/8/layout/vList3#1"/>
    <dgm:cxn modelId="{AD6E20B0-37E7-4C61-BEC8-026861778579}" type="presParOf" srcId="{A01E0802-12B8-4DCC-B06F-67E9E6F8A784}" destId="{F5F801E0-9694-48D2-A334-02CA46F0F256}" srcOrd="0" destOrd="0" presId="urn:microsoft.com/office/officeart/2005/8/layout/vList3#1"/>
    <dgm:cxn modelId="{B3D51343-AA8B-402E-AB44-9AB651E036FE}" type="presParOf" srcId="{A01E0802-12B8-4DCC-B06F-67E9E6F8A784}" destId="{15718FE0-5404-4C9D-83D6-2E58C4836292}" srcOrd="1" destOrd="0" presId="urn:microsoft.com/office/officeart/2005/8/layout/vList3#1"/>
    <dgm:cxn modelId="{67E2E3F5-5AAC-4E31-AA2F-860438466FAE}" type="presParOf" srcId="{A4F65664-6106-4E4D-A06B-71DFFC8999CE}" destId="{D2B47B83-DC07-49E4-AE32-4482704E7F2E}" srcOrd="1" destOrd="0" presId="urn:microsoft.com/office/officeart/2005/8/layout/vList3#1"/>
    <dgm:cxn modelId="{46166145-35EC-49B9-978B-9E503E5E7069}" type="presParOf" srcId="{A4F65664-6106-4E4D-A06B-71DFFC8999CE}" destId="{F013ADAF-EFFC-457F-ADEA-3265CB065943}" srcOrd="2" destOrd="0" presId="urn:microsoft.com/office/officeart/2005/8/layout/vList3#1"/>
    <dgm:cxn modelId="{829E7BE8-5B2B-4F04-815D-C24783AFA7AC}" type="presParOf" srcId="{F013ADAF-EFFC-457F-ADEA-3265CB065943}" destId="{883D326C-38DB-4CF0-A215-A63001C521FB}" srcOrd="0" destOrd="0" presId="urn:microsoft.com/office/officeart/2005/8/layout/vList3#1"/>
    <dgm:cxn modelId="{96C4736E-E51D-4BEE-8021-05A239AE4448}" type="presParOf" srcId="{F013ADAF-EFFC-457F-ADEA-3265CB065943}" destId="{C04312B7-1067-42D7-8A6E-EE218B7A8811}" srcOrd="1" destOrd="0" presId="urn:microsoft.com/office/officeart/2005/8/layout/vList3#1"/>
    <dgm:cxn modelId="{AFF7B476-5867-4660-AB8D-255D7C07415A}" type="presParOf" srcId="{A4F65664-6106-4E4D-A06B-71DFFC8999CE}" destId="{7D90802D-4005-4C8D-AF1B-9D48F4B179B7}" srcOrd="3" destOrd="0" presId="urn:microsoft.com/office/officeart/2005/8/layout/vList3#1"/>
    <dgm:cxn modelId="{5DD6FFA2-9632-4174-A89A-3835819094F6}" type="presParOf" srcId="{A4F65664-6106-4E4D-A06B-71DFFC8999CE}" destId="{738E3837-B7C1-4D7F-8402-C1594E107718}" srcOrd="4" destOrd="0" presId="urn:microsoft.com/office/officeart/2005/8/layout/vList3#1"/>
    <dgm:cxn modelId="{916B2943-1999-4FAD-B721-432BD0AF7D4D}" type="presParOf" srcId="{738E3837-B7C1-4D7F-8402-C1594E107718}" destId="{A199DD1C-DA25-47EA-8E1D-65BD7960C1D4}" srcOrd="0" destOrd="0" presId="urn:microsoft.com/office/officeart/2005/8/layout/vList3#1"/>
    <dgm:cxn modelId="{A40874BE-7C0F-40D5-A0FD-5F00A98BDA78}" type="presParOf" srcId="{738E3837-B7C1-4D7F-8402-C1594E107718}" destId="{64FAAC34-655E-4048-8602-0DAE43D611E6}" srcOrd="1" destOrd="0" presId="urn:microsoft.com/office/officeart/2005/8/layout/vList3#1"/>
    <dgm:cxn modelId="{BB05F223-A6B6-4341-A372-A6FDF0B511BA}" type="presParOf" srcId="{A4F65664-6106-4E4D-A06B-71DFFC8999CE}" destId="{1CB06A07-EF0F-4ACF-A573-19954B0941C2}" srcOrd="5" destOrd="0" presId="urn:microsoft.com/office/officeart/2005/8/layout/vList3#1"/>
    <dgm:cxn modelId="{3CC67D7C-D53B-4FBF-9754-A59239AC9BBB}" type="presParOf" srcId="{A4F65664-6106-4E4D-A06B-71DFFC8999CE}" destId="{FADCF150-3A66-4B79-BFFB-E8D1C0A839CE}" srcOrd="6" destOrd="0" presId="urn:microsoft.com/office/officeart/2005/8/layout/vList3#1"/>
    <dgm:cxn modelId="{1B9055C2-492A-4D3F-AB8E-92E9D8B33A1C}" type="presParOf" srcId="{FADCF150-3A66-4B79-BFFB-E8D1C0A839CE}" destId="{FC133F84-FB96-4025-AA69-923689259789}" srcOrd="0" destOrd="0" presId="urn:microsoft.com/office/officeart/2005/8/layout/vList3#1"/>
    <dgm:cxn modelId="{44D1F53E-B8DA-4C95-9ACD-10900F0FDEC3}" type="presParOf" srcId="{FADCF150-3A66-4B79-BFFB-E8D1C0A839CE}" destId="{CD60EDDA-4836-4961-8FD1-FA5629911028}" srcOrd="1" destOrd="0" presId="urn:microsoft.com/office/officeart/2005/8/layout/vList3#1"/>
    <dgm:cxn modelId="{E69512D1-FFC1-4430-9819-8D078044FEFD}" type="presParOf" srcId="{A4F65664-6106-4E4D-A06B-71DFFC8999CE}" destId="{259E5825-2A3A-434F-9724-983625C8AFF3}" srcOrd="7" destOrd="0" presId="urn:microsoft.com/office/officeart/2005/8/layout/vList3#1"/>
    <dgm:cxn modelId="{1B3F8AE3-4273-4DAF-A0FA-752786CD406A}" type="presParOf" srcId="{A4F65664-6106-4E4D-A06B-71DFFC8999CE}" destId="{DF4FC29F-5527-4B5B-A468-BDF5295675F8}" srcOrd="8" destOrd="0" presId="urn:microsoft.com/office/officeart/2005/8/layout/vList3#1"/>
    <dgm:cxn modelId="{E2DCD95D-0AB9-4E5B-836D-67546E08674E}" type="presParOf" srcId="{DF4FC29F-5527-4B5B-A468-BDF5295675F8}" destId="{14C8F6ED-1E8B-49DE-8B79-7AA40E83D376}" srcOrd="0" destOrd="0" presId="urn:microsoft.com/office/officeart/2005/8/layout/vList3#1"/>
    <dgm:cxn modelId="{8A4DCC4B-B13E-4A7A-B2B6-617FE8BA9F01}" type="presParOf" srcId="{DF4FC29F-5527-4B5B-A468-BDF5295675F8}" destId="{92A7AC1B-ACA1-43F9-8DE2-07B41BD9B538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718FE0-5404-4C9D-83D6-2E58C4836292}">
      <dsp:nvSpPr>
        <dsp:cNvPr id="0" name=""/>
        <dsp:cNvSpPr/>
      </dsp:nvSpPr>
      <dsp:spPr>
        <a:xfrm rot="10800000">
          <a:off x="1118468" y="2024"/>
          <a:ext cx="3599490" cy="847317"/>
        </a:xfrm>
        <a:prstGeom prst="homePlate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3644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Century Gothic" pitchFamily="34" charset="0"/>
            </a:rPr>
            <a:t>Модернизация экономики</a:t>
          </a:r>
          <a:endParaRPr lang="ru-RU" sz="1200" b="1" kern="1200" dirty="0">
            <a:latin typeface="Century Gothic" pitchFamily="34" charset="0"/>
          </a:endParaRPr>
        </a:p>
      </dsp:txBody>
      <dsp:txXfrm rot="10800000">
        <a:off x="1330297" y="2024"/>
        <a:ext cx="3387661" cy="847317"/>
      </dsp:txXfrm>
    </dsp:sp>
    <dsp:sp modelId="{F5F801E0-9694-48D2-A334-02CA46F0F256}">
      <dsp:nvSpPr>
        <dsp:cNvPr id="0" name=""/>
        <dsp:cNvSpPr/>
      </dsp:nvSpPr>
      <dsp:spPr>
        <a:xfrm>
          <a:off x="694809" y="2024"/>
          <a:ext cx="847317" cy="84731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0" r="-4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4312B7-1067-42D7-8A6E-EE218B7A8811}">
      <dsp:nvSpPr>
        <dsp:cNvPr id="0" name=""/>
        <dsp:cNvSpPr/>
      </dsp:nvSpPr>
      <dsp:spPr>
        <a:xfrm rot="10800000">
          <a:off x="1118468" y="1102273"/>
          <a:ext cx="3599490" cy="847317"/>
        </a:xfrm>
        <a:prstGeom prst="homePlate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3644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Century Gothic" pitchFamily="34" charset="0"/>
            </a:rPr>
            <a:t>Расширение и улучшение бизнес-среды</a:t>
          </a:r>
          <a:endParaRPr lang="ru-RU" sz="1200" b="1" kern="1200" dirty="0">
            <a:latin typeface="Century Gothic" pitchFamily="34" charset="0"/>
          </a:endParaRPr>
        </a:p>
      </dsp:txBody>
      <dsp:txXfrm rot="10800000">
        <a:off x="1330297" y="1102273"/>
        <a:ext cx="3387661" cy="847317"/>
      </dsp:txXfrm>
    </dsp:sp>
    <dsp:sp modelId="{883D326C-38DB-4CF0-A215-A63001C521FB}">
      <dsp:nvSpPr>
        <dsp:cNvPr id="0" name=""/>
        <dsp:cNvSpPr/>
      </dsp:nvSpPr>
      <dsp:spPr>
        <a:xfrm>
          <a:off x="694809" y="1102273"/>
          <a:ext cx="847317" cy="84731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FAAC34-655E-4048-8602-0DAE43D611E6}">
      <dsp:nvSpPr>
        <dsp:cNvPr id="0" name=""/>
        <dsp:cNvSpPr/>
      </dsp:nvSpPr>
      <dsp:spPr>
        <a:xfrm rot="10800000">
          <a:off x="1027274" y="2202521"/>
          <a:ext cx="3721081" cy="847317"/>
        </a:xfrm>
        <a:prstGeom prst="homePlate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3644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Century Gothic" pitchFamily="34" charset="0"/>
            </a:rPr>
            <a:t>Макроэкономическая стабильность</a:t>
          </a:r>
          <a:endParaRPr lang="ru-RU" sz="1200" b="1" kern="1200" dirty="0">
            <a:latin typeface="Century Gothic" pitchFamily="34" charset="0"/>
          </a:endParaRPr>
        </a:p>
      </dsp:txBody>
      <dsp:txXfrm rot="10800000">
        <a:off x="1239103" y="2202521"/>
        <a:ext cx="3509252" cy="847317"/>
      </dsp:txXfrm>
    </dsp:sp>
    <dsp:sp modelId="{A199DD1C-DA25-47EA-8E1D-65BD7960C1D4}">
      <dsp:nvSpPr>
        <dsp:cNvPr id="0" name=""/>
        <dsp:cNvSpPr/>
      </dsp:nvSpPr>
      <dsp:spPr>
        <a:xfrm>
          <a:off x="664411" y="2202521"/>
          <a:ext cx="847317" cy="84731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60EDDA-4836-4961-8FD1-FA5629911028}">
      <dsp:nvSpPr>
        <dsp:cNvPr id="0" name=""/>
        <dsp:cNvSpPr/>
      </dsp:nvSpPr>
      <dsp:spPr>
        <a:xfrm rot="10800000">
          <a:off x="1103161" y="3302769"/>
          <a:ext cx="3619899" cy="847317"/>
        </a:xfrm>
        <a:prstGeom prst="homePlate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3644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Century Gothic" pitchFamily="34" charset="0"/>
            </a:rPr>
            <a:t>Повышение качества человеческого потенциала</a:t>
          </a:r>
          <a:endParaRPr lang="ru-RU" sz="1200" b="1" kern="1200" dirty="0">
            <a:latin typeface="Century Gothic" pitchFamily="34" charset="0"/>
          </a:endParaRPr>
        </a:p>
      </dsp:txBody>
      <dsp:txXfrm rot="10800000">
        <a:off x="1314990" y="3302769"/>
        <a:ext cx="3408070" cy="847317"/>
      </dsp:txXfrm>
    </dsp:sp>
    <dsp:sp modelId="{FC133F84-FB96-4025-AA69-923689259789}">
      <dsp:nvSpPr>
        <dsp:cNvPr id="0" name=""/>
        <dsp:cNvSpPr/>
      </dsp:nvSpPr>
      <dsp:spPr>
        <a:xfrm>
          <a:off x="689706" y="3302769"/>
          <a:ext cx="847317" cy="84731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A7AC1B-ACA1-43F9-8DE2-07B41BD9B538}">
      <dsp:nvSpPr>
        <dsp:cNvPr id="0" name=""/>
        <dsp:cNvSpPr/>
      </dsp:nvSpPr>
      <dsp:spPr>
        <a:xfrm rot="10800000">
          <a:off x="1006424" y="4400382"/>
          <a:ext cx="3697288" cy="847317"/>
        </a:xfrm>
        <a:prstGeom prst="homePlate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3644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Century Gothic" pitchFamily="34" charset="0"/>
            </a:rPr>
            <a:t>Институциональные преобразования</a:t>
          </a:r>
          <a:endParaRPr lang="ru-RU" sz="1200" b="1" kern="1200" dirty="0">
            <a:latin typeface="Century Gothic" pitchFamily="34" charset="0"/>
          </a:endParaRPr>
        </a:p>
      </dsp:txBody>
      <dsp:txXfrm rot="10800000">
        <a:off x="1218253" y="4400382"/>
        <a:ext cx="3485459" cy="847317"/>
      </dsp:txXfrm>
    </dsp:sp>
    <dsp:sp modelId="{14C8F6ED-1E8B-49DE-8B79-7AA40E83D376}">
      <dsp:nvSpPr>
        <dsp:cNvPr id="0" name=""/>
        <dsp:cNvSpPr/>
      </dsp:nvSpPr>
      <dsp:spPr>
        <a:xfrm>
          <a:off x="670359" y="4403017"/>
          <a:ext cx="847317" cy="847317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6F91C-6F35-4922-A559-D89EEDB80778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3107"/>
            <a:ext cx="2944283" cy="4982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073AF-1AE5-483C-A66B-A55356121F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772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AE8E6-6743-445C-A06F-E455505AC393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79487"/>
            <a:ext cx="5435600" cy="391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82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D61AF-386F-4E3F-A13C-E509BD3F3E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492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7000" y="1346200"/>
            <a:ext cx="6475413" cy="36417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76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CDC6-F27D-420F-B59B-E8A0CD5B2F7B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35528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6EA3A-60DB-4BFC-AB32-9C9425162C6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6703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08025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1788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8988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618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338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058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778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EAA932F-B68A-47F6-B698-22ED966223D5}" type="slidenum">
              <a:rPr lang="ru-RU" altLang="ru-RU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 altLang="ru-RU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658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231775" y="808038"/>
            <a:ext cx="7194550" cy="40465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3F5DD-97E6-4C60-9669-66DA50A7BBF0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947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9838"/>
            <a:ext cx="5962650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415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9838"/>
            <a:ext cx="5962650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444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9838"/>
            <a:ext cx="5962650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784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9838"/>
            <a:ext cx="5962650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28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9838"/>
            <a:ext cx="5962650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114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D61AF-386F-4E3F-A13C-E509BD3F3EBE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0565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7000" y="1346200"/>
            <a:ext cx="6475413" cy="36417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88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1A3F-1C32-4F45-9D39-84D063B97B3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C56-712B-4994-830D-0C12778BF1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677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1A3F-1C32-4F45-9D39-84D063B97B3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C56-712B-4994-830D-0C12778BF1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50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1A3F-1C32-4F45-9D39-84D063B97B3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C56-712B-4994-830D-0C12778BF1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449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2323-F91F-4D66-8A16-2A263F76BF2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8D8F9-1692-4426-97D8-52E4094E24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334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2B7E5-34BF-4030-93AB-E4DF1ABD613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A9005-B26C-42ED-8DC7-A6660EEE6A4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348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22764-45D6-4158-B7FA-F52A4010066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4768E-25B8-40C6-AB67-0C2F2FBFC13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059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D7FB6-8D7B-43C5-9661-9B71DDCB244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F9BD0-F601-4DE9-9946-BBC7DA461FC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457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75AE6-9180-42EF-8106-1B93A96A124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512B2-BCC3-4A0F-9D1D-3A4F6F04E6D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548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3147E-CB75-4349-9E00-6112FB4D8FF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3C80C-3A94-4C47-831D-04550035079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215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A0ED3-AA4C-486C-9E12-CF242573AA0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6CA67-B2A4-4EB5-8B6D-15833D973FB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1221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5A87F-4BDE-4915-9C75-698A454F781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7B81B-EF6B-4E84-B01C-6AF897B9B3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4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1A3F-1C32-4F45-9D39-84D063B97B3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C56-712B-4994-830D-0C12778BF1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1349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09D8B-C51C-4575-A2CB-1C68FE23932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63ABE-EBE7-49A1-AD42-8C0BE93EDAF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3693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A9FF8-6E06-4647-A7C6-5AF47B3E672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B009B-CC23-48D8-B790-A48F51EE297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9590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0D754-B474-43C6-95A3-6CB8EC1D11E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2021C-900A-4592-A706-957AFAB1C3E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14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1A3F-1C32-4F45-9D39-84D063B97B3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C56-712B-4994-830D-0C12778BF1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0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1A3F-1C32-4F45-9D39-84D063B97B3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C56-712B-4994-830D-0C12778BF1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170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1A3F-1C32-4F45-9D39-84D063B97B3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C56-712B-4994-830D-0C12778BF1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073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1A3F-1C32-4F45-9D39-84D063B97B3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C56-712B-4994-830D-0C12778BF1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943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1A3F-1C32-4F45-9D39-84D063B97B3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C56-712B-4994-830D-0C12778BF1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995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1A3F-1C32-4F45-9D39-84D063B97B3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C56-712B-4994-830D-0C12778BF1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14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1A3F-1C32-4F45-9D39-84D063B97B3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9C56-712B-4994-830D-0C12778BF1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467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81A3F-1C32-4F45-9D39-84D063B97B3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9C56-712B-4994-830D-0C12778BF1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1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E029A9-2635-40EE-942E-2FA5655CAE8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75E3C9-00D5-4297-A186-720B1508C5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3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4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nobarriers@rcrz.k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inet_812_1\Desktop\0123\01 (1)-93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34"/>
          <a:stretch/>
        </p:blipFill>
        <p:spPr bwMode="auto">
          <a:xfrm>
            <a:off x="408179" y="1331223"/>
            <a:ext cx="4829428" cy="36682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284519" y="1376682"/>
            <a:ext cx="672143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ТРЕТЬЯ МОДЕРНИЗАЦИЯ КАЗАХСТАНА: ГЛОБАЛЬНАЯ КОНКУРЕНТОСПОСОБНОСТЬ</a:t>
            </a:r>
          </a:p>
          <a:p>
            <a:pPr algn="ctr"/>
            <a:endParaRPr lang="ru-RU" b="1" dirty="0" smtClean="0"/>
          </a:p>
          <a:p>
            <a:pPr algn="just"/>
            <a:r>
              <a:rPr lang="ru-RU" b="1" i="1" u="sng" dirty="0" smtClean="0">
                <a:latin typeface="Arial" pitchFamily="34" charset="0"/>
                <a:cs typeface="Arial" pitchFamily="34" charset="0"/>
              </a:rPr>
              <a:t>Четвертый приоритет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– улучшение качества человеческого капитала.</a:t>
            </a:r>
          </a:p>
          <a:p>
            <a:pPr algn="just"/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i="1" dirty="0" smtClean="0">
                <a:latin typeface="Arial" pitchFamily="34" charset="0"/>
                <a:cs typeface="Arial" pitchFamily="34" charset="0"/>
              </a:rPr>
              <a:t>«С 1 июля текущего года начнет внедряться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система обязательного социального медицинского страхования,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основанная на солидарной ответственности государства, работодателей и граждан.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Эффективность этой системы доказана мировой практикой.»</a:t>
            </a:r>
          </a:p>
          <a:p>
            <a:pPr algn="r"/>
            <a:endParaRPr lang="ru-RU" sz="1400" b="1" i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31 января 2017 г.</a:t>
            </a:r>
          </a:p>
        </p:txBody>
      </p:sp>
      <p:pic>
        <p:nvPicPr>
          <p:cNvPr id="12" name="Рисунок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70"/>
          <a:stretch/>
        </p:blipFill>
        <p:spPr bwMode="auto">
          <a:xfrm>
            <a:off x="415636" y="145129"/>
            <a:ext cx="778122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276769" y="214541"/>
            <a:ext cx="9425443" cy="5266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85000"/>
              </a:lnSpc>
              <a:spcBef>
                <a:spcPct val="0"/>
              </a:spcBef>
              <a:buNone/>
              <a:defRPr sz="4800" b="1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Times New Roman" panose="02020603050405020304" pitchFamily="18" charset="0"/>
                <a:cs typeface="+mn-cs"/>
                <a:sym typeface="Helvetica Neue"/>
              </a:rPr>
              <a:t>МИНИСТЕРСТВО ЗДРАВООХРАНЕНИЯ РЕСПУБЛИКИ КАЗАХСТАН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 Narrow"/>
              <a:ea typeface="Times New Roman" panose="02020603050405020304" pitchFamily="18" charset="0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12163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5841"/>
            <a:ext cx="12192000" cy="62216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4" r="39835"/>
          <a:stretch/>
        </p:blipFill>
        <p:spPr>
          <a:xfrm>
            <a:off x="6" y="0"/>
            <a:ext cx="12227169" cy="791319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" y="59026"/>
            <a:ext cx="12191999" cy="791319"/>
          </a:xfrm>
          <a:prstGeom prst="rect">
            <a:avLst/>
          </a:prstGeom>
        </p:spPr>
        <p:txBody>
          <a:bodyPr vert="horz" lIns="121917" tIns="60958" rIns="121917" bIns="60958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700" b="1" dirty="0">
                <a:latin typeface="Century Gothic" pitchFamily="34" charset="0"/>
              </a:rPr>
              <a:t>Послание </a:t>
            </a:r>
            <a:r>
              <a:rPr lang="ru-RU" sz="2700" b="1" dirty="0">
                <a:latin typeface="Century Gothic" pitchFamily="34" charset="0"/>
              </a:rPr>
              <a:t>Главы Государства </a:t>
            </a:r>
            <a:r>
              <a:rPr lang="ru-RU" sz="2700" b="1" dirty="0">
                <a:latin typeface="Century Gothic" pitchFamily="34" charset="0"/>
              </a:rPr>
              <a:t>«Третья </a:t>
            </a:r>
            <a:r>
              <a:rPr lang="ru-RU" sz="2700" b="1" dirty="0">
                <a:latin typeface="Century Gothic" pitchFamily="34" charset="0"/>
              </a:rPr>
              <a:t>модернизация Казахстана: глобальная конкурентоспособность</a:t>
            </a:r>
            <a:r>
              <a:rPr lang="ru-RU" sz="2700" b="1" dirty="0">
                <a:latin typeface="Century Gothic" pitchFamily="34" charset="0"/>
              </a:rPr>
              <a:t>»</a:t>
            </a:r>
            <a:endParaRPr lang="ru-RU" sz="2700" b="1" dirty="0">
              <a:solidFill>
                <a:schemeClr val="accent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12773" y="823771"/>
            <a:ext cx="6559729" cy="1008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цифровизация и информатизация  </a:t>
            </a:r>
            <a:endParaRPr lang="ru-RU" sz="1300" dirty="0">
              <a:solidFill>
                <a:schemeClr val="tx1"/>
              </a:solidFill>
              <a:latin typeface="Century Gothic" pitchFamily="34" charset="0"/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повышение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производительности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труда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развитие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отечественного производства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привлечение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иностранных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инвестиций</a:t>
            </a:r>
            <a:endParaRPr lang="ru-RU" sz="13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12768" y="1896469"/>
            <a:ext cx="6559733" cy="11089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оптимизация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оказания государственных услуг 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дерегулирование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лучшие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стандарты и практики развитых стран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снижение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доли государства в экономике до 15% в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ВВП </a:t>
            </a:r>
            <a:endParaRPr lang="ru-RU" sz="1300" dirty="0">
              <a:solidFill>
                <a:schemeClr val="tx1"/>
              </a:solidFill>
              <a:latin typeface="Century Gothic" pitchFamily="34" charset="0"/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развитие ГЧП, недопущение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ценовых и тарифных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сговоров</a:t>
            </a:r>
            <a:endParaRPr lang="ru-RU" sz="13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23925" y="3077103"/>
            <a:ext cx="6548576" cy="1008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привлечение частного капитала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эффективность бюджетных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расходов</a:t>
            </a:r>
            <a:endParaRPr lang="ru-RU" sz="1300" dirty="0">
              <a:solidFill>
                <a:schemeClr val="tx1"/>
              </a:solidFill>
              <a:latin typeface="Century Gothic" pitchFamily="34" charset="0"/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политика фискальной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децентрализации</a:t>
            </a:r>
            <a:endParaRPr lang="ru-RU" sz="13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12768" y="4173299"/>
            <a:ext cx="6559733" cy="1008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ОСМС на основе солидарной ответственности государства, работодателей и граждан, с обеспечением равных условий для частных медицинских организаций 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регулирование цен на все лекарственные средства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412768" y="5234307"/>
            <a:ext cx="6559733" cy="1008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имплементации лучших практик и рекомендаций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ОЭСР</a:t>
            </a:r>
            <a:endParaRPr lang="ru-RU" sz="1300" dirty="0">
              <a:solidFill>
                <a:schemeClr val="tx1"/>
              </a:solidFill>
              <a:latin typeface="Century Gothic" pitchFamily="34" charset="0"/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обеспечение равенства всех перед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законом </a:t>
            </a:r>
            <a:endParaRPr lang="ru-RU" sz="1300" dirty="0">
              <a:solidFill>
                <a:schemeClr val="tx1"/>
              </a:solidFill>
              <a:latin typeface="Century Gothic" pitchFamily="34" charset="0"/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снижение уровня </a:t>
            </a:r>
            <a:r>
              <a:rPr lang="ru-RU" sz="1300" dirty="0">
                <a:solidFill>
                  <a:schemeClr val="tx1"/>
                </a:solidFill>
                <a:latin typeface="Century Gothic" pitchFamily="34" charset="0"/>
              </a:rPr>
              <a:t>коррупции </a:t>
            </a:r>
            <a:endParaRPr lang="ru-RU" sz="13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graphicFrame>
        <p:nvGraphicFramePr>
          <p:cNvPr id="13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261409"/>
              </p:ext>
            </p:extLst>
          </p:nvPr>
        </p:nvGraphicFramePr>
        <p:xfrm>
          <a:off x="0" y="912945"/>
          <a:ext cx="5412768" cy="525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246500" y="6364359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A21B9F62-6134-4054-A0FC-8A3123FB07FD}" type="slidenum">
              <a:rPr lang="ru-RU" sz="2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pPr/>
              <a:t>10</a:t>
            </a:fld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21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Рисунок 4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4" r="39835"/>
          <a:stretch/>
        </p:blipFill>
        <p:spPr>
          <a:xfrm>
            <a:off x="-20271" y="3"/>
            <a:ext cx="12227169" cy="791319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36" name="Заголовок 1"/>
          <p:cNvSpPr txBox="1">
            <a:spLocks/>
          </p:cNvSpPr>
          <p:nvPr/>
        </p:nvSpPr>
        <p:spPr>
          <a:xfrm>
            <a:off x="3" y="1"/>
            <a:ext cx="12191999" cy="620689"/>
          </a:xfrm>
          <a:prstGeom prst="rect">
            <a:avLst/>
          </a:prstGeom>
        </p:spPr>
        <p:txBody>
          <a:bodyPr vert="horz" lIns="91438" tIns="45719" rIns="91438" bIns="45719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latin typeface="Century Gothic" pitchFamily="34" charset="0"/>
              </a:rPr>
              <a:t>Инициативы в здравоохранении в рамках модернизации 3.0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1513755" y="1443649"/>
            <a:ext cx="9427308" cy="4177161"/>
            <a:chOff x="1825486" y="932939"/>
            <a:chExt cx="5696429" cy="3778054"/>
          </a:xfrm>
        </p:grpSpPr>
        <p:cxnSp>
          <p:nvCxnSpPr>
            <p:cNvPr id="11" name="Прямая соединительная линия 10"/>
            <p:cNvCxnSpPr>
              <a:stCxn id="24" idx="4"/>
              <a:endCxn id="15" idx="4"/>
            </p:cNvCxnSpPr>
            <p:nvPr/>
          </p:nvCxnSpPr>
          <p:spPr>
            <a:xfrm flipH="1">
              <a:off x="4529374" y="2263093"/>
              <a:ext cx="27902" cy="11685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>
              <a:off x="3375164" y="2487415"/>
              <a:ext cx="1779813" cy="1188686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>
              <a:endCxn id="21" idx="7"/>
            </p:cNvCxnSpPr>
            <p:nvPr/>
          </p:nvCxnSpPr>
          <p:spPr>
            <a:xfrm flipH="1">
              <a:off x="3744346" y="2466664"/>
              <a:ext cx="1705509" cy="1209436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Овал 14"/>
            <p:cNvSpPr/>
            <p:nvPr/>
          </p:nvSpPr>
          <p:spPr>
            <a:xfrm>
              <a:off x="3812556" y="2399771"/>
              <a:ext cx="1433636" cy="1031876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000" b="1" dirty="0">
                <a:solidFill>
                  <a:schemeClr val="bg1"/>
                </a:solidFill>
              </a:endParaRPr>
            </a:p>
            <a:p>
              <a:pPr algn="ctr"/>
              <a:r>
                <a:rPr lang="en-US" sz="4000" b="1" dirty="0">
                  <a:solidFill>
                    <a:schemeClr val="bg1"/>
                  </a:solidFill>
                </a:rPr>
                <a:t>IT</a:t>
              </a:r>
              <a:endParaRPr lang="ru-RU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1825486" y="1881188"/>
              <a:ext cx="1549676" cy="121245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2387736" y="3498540"/>
              <a:ext cx="1589366" cy="1212453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4945339" y="3498539"/>
              <a:ext cx="1604051" cy="121245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5437496" y="1886183"/>
              <a:ext cx="1872500" cy="1212453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3638051" y="932939"/>
              <a:ext cx="1838449" cy="133015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6" name="Прямая со стрелкой 25"/>
            <p:cNvCxnSpPr/>
            <p:nvPr/>
          </p:nvCxnSpPr>
          <p:spPr>
            <a:xfrm flipV="1">
              <a:off x="3072469" y="1668272"/>
              <a:ext cx="529882" cy="34335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>
              <a:off x="5430365" y="1729398"/>
              <a:ext cx="491432" cy="26487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 flipH="1">
              <a:off x="5859263" y="3072891"/>
              <a:ext cx="189114" cy="42564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>
              <a:stCxn id="22" idx="2"/>
              <a:endCxn id="21" idx="6"/>
            </p:cNvCxnSpPr>
            <p:nvPr/>
          </p:nvCxnSpPr>
          <p:spPr>
            <a:xfrm flipH="1">
              <a:off x="3977104" y="4104767"/>
              <a:ext cx="968237" cy="1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/>
            <p:nvPr/>
          </p:nvCxnSpPr>
          <p:spPr>
            <a:xfrm flipH="1" flipV="1">
              <a:off x="2929781" y="3040522"/>
              <a:ext cx="192940" cy="45801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3818518" y="2311568"/>
              <a:ext cx="1428853" cy="9186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2000" dirty="0">
                <a:solidFill>
                  <a:schemeClr val="bg1"/>
                </a:solidFill>
              </a:endParaRPr>
            </a:p>
            <a:p>
              <a:pPr algn="ctr"/>
              <a:r>
                <a:rPr lang="ru-RU" sz="2000" dirty="0">
                  <a:solidFill>
                    <a:schemeClr val="bg1"/>
                  </a:solidFill>
                </a:rPr>
                <a:t>Модернизация </a:t>
              </a:r>
              <a:endParaRPr lang="ru-RU" sz="2000" dirty="0">
                <a:solidFill>
                  <a:schemeClr val="bg1"/>
                </a:solidFill>
              </a:endParaRPr>
            </a:p>
            <a:p>
              <a:pPr algn="ctr"/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571505" y="1122505"/>
              <a:ext cx="1922881" cy="8907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900" b="1" dirty="0">
                  <a:solidFill>
                    <a:schemeClr val="accent1">
                      <a:lumMod val="50000"/>
                    </a:schemeClr>
                  </a:solidFill>
                </a:rPr>
                <a:t>Интеграция системы здравоохранения</a:t>
              </a:r>
            </a:p>
            <a:p>
              <a:pPr algn="ctr"/>
              <a:r>
                <a:rPr lang="ru-RU" sz="1900" b="1" dirty="0">
                  <a:solidFill>
                    <a:schemeClr val="accent1">
                      <a:lumMod val="50000"/>
                    </a:schemeClr>
                  </a:solidFill>
                </a:rPr>
                <a:t>вокруг нужд пациента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237937" y="1950417"/>
              <a:ext cx="2283978" cy="960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100" b="1" dirty="0">
                  <a:solidFill>
                    <a:schemeClr val="accent1">
                      <a:lumMod val="50000"/>
                    </a:schemeClr>
                  </a:solidFill>
                </a:rPr>
                <a:t>Стандарты, гармонизированные </a:t>
              </a:r>
            </a:p>
            <a:p>
              <a:pPr algn="ctr"/>
              <a:r>
                <a:rPr lang="ru-RU" sz="2100" b="1" dirty="0">
                  <a:solidFill>
                    <a:schemeClr val="accent1">
                      <a:lumMod val="50000"/>
                    </a:schemeClr>
                  </a:solidFill>
                </a:rPr>
                <a:t>с ОЭСР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836371" y="3636806"/>
              <a:ext cx="1882424" cy="668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100" b="1" dirty="0">
                  <a:solidFill>
                    <a:schemeClr val="accent1">
                      <a:lumMod val="50000"/>
                    </a:schemeClr>
                  </a:solidFill>
                </a:rPr>
                <a:t>Рациональное использование ресурсов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241224" y="3630317"/>
              <a:ext cx="1905000" cy="668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100" b="1" dirty="0">
                  <a:solidFill>
                    <a:schemeClr val="accent1">
                      <a:lumMod val="50000"/>
                    </a:schemeClr>
                  </a:solidFill>
                </a:rPr>
                <a:t>Гибкая система финансирования (ОСМС)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858447" y="2112801"/>
              <a:ext cx="1368315" cy="668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100" b="1" dirty="0">
                  <a:solidFill>
                    <a:schemeClr val="accent1">
                      <a:lumMod val="50000"/>
                    </a:schemeClr>
                  </a:solidFill>
                </a:rPr>
                <a:t>Управление </a:t>
              </a:r>
            </a:p>
            <a:p>
              <a:pPr algn="ctr"/>
              <a:r>
                <a:rPr lang="ru-RU" sz="2100" b="1" dirty="0">
                  <a:solidFill>
                    <a:schemeClr val="accent1">
                      <a:lumMod val="50000"/>
                    </a:schemeClr>
                  </a:solidFill>
                </a:rPr>
                <a:t>системой</a:t>
              </a:r>
            </a:p>
          </p:txBody>
        </p:sp>
      </p:grpSp>
      <p:pic>
        <p:nvPicPr>
          <p:cNvPr id="42" name="Рисунок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5841"/>
            <a:ext cx="12192000" cy="622163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741320" y="5322555"/>
            <a:ext cx="1921057" cy="74592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оплата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 конечный</a:t>
            </a:r>
          </a:p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результат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07632" y="1771757"/>
            <a:ext cx="2217565" cy="74592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ранспарентность и подотчетность пациенту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7341555" y="845319"/>
            <a:ext cx="3624755" cy="99174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ерегулирование и редизайн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системы здравоохранения на принципах пациентоориентированности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0676785" y="2806703"/>
            <a:ext cx="1455257" cy="74592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недрение лучших практик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9325925" y="5104160"/>
            <a:ext cx="2656308" cy="978499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-эффективная инфраструктура</a:t>
            </a:r>
          </a:p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инвестиции в человеческий капитал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67948" y="6364359"/>
            <a:ext cx="2844800" cy="365125"/>
          </a:xfrm>
        </p:spPr>
        <p:txBody>
          <a:bodyPr vert="horz" lIns="91440" tIns="45720" rIns="91440" bIns="45720" rtlCol="0" anchor="ctr"/>
          <a:lstStyle/>
          <a:p>
            <a:fld id="{6DED7B5D-446B-446A-B65F-D0914ACC537E}" type="slidenum">
              <a:rPr lang="ru-RU" sz="2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pPr/>
              <a:t>11</a:t>
            </a:fld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75397" y="899840"/>
            <a:ext cx="470641" cy="615553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/>
            <a:r>
              <a:rPr lang="ru-RU" sz="32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ru-RU" sz="3200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751016" y="3779947"/>
            <a:ext cx="470641" cy="615553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/>
            <a:r>
              <a:rPr lang="ru-RU" sz="32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ru-RU" sz="3200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590386" y="3760234"/>
            <a:ext cx="470641" cy="615553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/>
            <a:r>
              <a:rPr lang="ru-RU" sz="32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ru-RU" sz="3200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8867454" y="1973590"/>
            <a:ext cx="470641" cy="615553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/>
            <a:r>
              <a:rPr lang="ru-RU" sz="32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ru-RU" sz="3200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577846" y="1954276"/>
            <a:ext cx="470641" cy="615553"/>
          </a:xfrm>
          <a:prstGeom prst="rect">
            <a:avLst/>
          </a:prstGeom>
          <a:noFill/>
        </p:spPr>
        <p:txBody>
          <a:bodyPr wrap="none" lIns="121917" tIns="60958" rIns="121917" bIns="60958">
            <a:spAutoFit/>
          </a:bodyPr>
          <a:lstStyle/>
          <a:p>
            <a:pPr algn="ctr"/>
            <a:r>
              <a:rPr lang="ru-RU" sz="32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ru-RU" sz="3200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008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3066" y="2540547"/>
            <a:ext cx="11498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Times New Roman" panose="02020603050405020304" pitchFamily="18" charset="0"/>
              </a:rPr>
              <a:t>БЛАГОДАРЮ ЗА ВНИМАНИЕ!</a:t>
            </a:r>
            <a:endParaRPr lang="ru-RU" altLang="ru-RU" sz="2800" b="1" dirty="0">
              <a:solidFill>
                <a:schemeClr val="accent1">
                  <a:lumMod val="50000"/>
                </a:schemeClr>
              </a:solidFill>
              <a:latin typeface="Arial Narrow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54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0300" y="41659"/>
            <a:ext cx="10837760" cy="5002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Times New Roman" panose="02020603050405020304" pitchFamily="18" charset="0"/>
              </a:rPr>
              <a:t>ДЕРЕГУЛИРОВАНИЕ И СНИЖЕНИЕ БАРЬЕРОВ ДЛЯ БИЗНЕСА  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/>
              <a:ea typeface="Times New Roman" panose="02020603050405020304" pitchFamily="18" charset="0"/>
            </a:endParaRPr>
          </a:p>
        </p:txBody>
      </p:sp>
      <p:sp>
        <p:nvSpPr>
          <p:cNvPr id="17" name="AutoShape 28" descr="Картинки по запросу watson ibm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Freeform 3"/>
          <p:cNvSpPr>
            <a:spLocks/>
          </p:cNvSpPr>
          <p:nvPr/>
        </p:nvSpPr>
        <p:spPr bwMode="gray">
          <a:xfrm>
            <a:off x="4997232" y="2051023"/>
            <a:ext cx="1955800" cy="1155700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hlink">
                  <a:gamma/>
                  <a:tint val="90980"/>
                  <a:invGamma/>
                  <a:alpha val="32001"/>
                </a:schemeClr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3404545" y="3256383"/>
            <a:ext cx="2409803" cy="3421965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1D08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gray">
          <a:xfrm>
            <a:off x="3587301" y="3087687"/>
            <a:ext cx="1993383" cy="2873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AutoShape 6"/>
          <p:cNvSpPr>
            <a:spLocks noChangeArrowheads="1"/>
          </p:cNvSpPr>
          <p:nvPr/>
        </p:nvSpPr>
        <p:spPr bwMode="auto">
          <a:xfrm flipH="1">
            <a:off x="7112001" y="2590801"/>
            <a:ext cx="97367" cy="144463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 flipH="1">
            <a:off x="4991100" y="2581276"/>
            <a:ext cx="95251" cy="144463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" name="AutoShape 8"/>
          <p:cNvSpPr>
            <a:spLocks noChangeArrowheads="1"/>
          </p:cNvSpPr>
          <p:nvPr/>
        </p:nvSpPr>
        <p:spPr bwMode="auto">
          <a:xfrm>
            <a:off x="6105465" y="2995127"/>
            <a:ext cx="3211096" cy="3673960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FC5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7" name="AutoShape 9"/>
          <p:cNvSpPr>
            <a:spLocks noChangeArrowheads="1"/>
          </p:cNvSpPr>
          <p:nvPr/>
        </p:nvSpPr>
        <p:spPr bwMode="gray">
          <a:xfrm>
            <a:off x="6468530" y="2817733"/>
            <a:ext cx="2484967" cy="28733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AutoShape 10"/>
          <p:cNvSpPr>
            <a:spLocks noChangeArrowheads="1"/>
          </p:cNvSpPr>
          <p:nvPr/>
        </p:nvSpPr>
        <p:spPr bwMode="auto">
          <a:xfrm flipH="1">
            <a:off x="10447867" y="2079626"/>
            <a:ext cx="95251" cy="1428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AutoShape 11"/>
          <p:cNvSpPr>
            <a:spLocks noChangeArrowheads="1"/>
          </p:cNvSpPr>
          <p:nvPr/>
        </p:nvSpPr>
        <p:spPr bwMode="auto">
          <a:xfrm flipH="1">
            <a:off x="8337552" y="2079626"/>
            <a:ext cx="95249" cy="1428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Freeform 12"/>
          <p:cNvSpPr>
            <a:spLocks/>
          </p:cNvSpPr>
          <p:nvPr/>
        </p:nvSpPr>
        <p:spPr bwMode="gray">
          <a:xfrm>
            <a:off x="1659980" y="2548765"/>
            <a:ext cx="1955800" cy="1157288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folHlink">
                  <a:gamma/>
                  <a:tint val="57647"/>
                  <a:invGamma/>
                  <a:alpha val="32001"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21480" y="3536302"/>
            <a:ext cx="2867441" cy="3142046"/>
            <a:chOff x="557" y="1846"/>
            <a:chExt cx="1465" cy="2084"/>
          </a:xfrm>
        </p:grpSpPr>
        <p:sp>
          <p:nvSpPr>
            <p:cNvPr id="48" name="AutoShape 16"/>
            <p:cNvSpPr>
              <a:spLocks noChangeArrowheads="1"/>
            </p:cNvSpPr>
            <p:nvPr/>
          </p:nvSpPr>
          <p:spPr bwMode="auto">
            <a:xfrm>
              <a:off x="576" y="1942"/>
              <a:ext cx="1446" cy="1988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2D8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AutoShape 17"/>
            <p:cNvSpPr>
              <a:spLocks noChangeArrowheads="1"/>
            </p:cNvSpPr>
            <p:nvPr/>
          </p:nvSpPr>
          <p:spPr bwMode="gray">
            <a:xfrm>
              <a:off x="719" y="1846"/>
              <a:ext cx="1174" cy="1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3882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3882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" name="Text Box 21"/>
            <p:cNvSpPr txBox="1">
              <a:spLocks noChangeArrowheads="1"/>
            </p:cNvSpPr>
            <p:nvPr/>
          </p:nvSpPr>
          <p:spPr bwMode="auto">
            <a:xfrm>
              <a:off x="557" y="2293"/>
              <a:ext cx="1377" cy="16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285750" indent="-285750" eaLnBrk="0" hangingPunct="0">
                <a:buFont typeface="Arial" panose="020B0604020202020204" pitchFamily="34" charset="0"/>
                <a:buChar char="•"/>
              </a:pPr>
              <a:r>
                <a:rPr lang="ru-RU" sz="1600" dirty="0" smtClean="0"/>
                <a:t>Частные постав-</a:t>
              </a:r>
              <a:r>
                <a:rPr lang="ru-RU" sz="1600" dirty="0" err="1" smtClean="0"/>
                <a:t>щики</a:t>
              </a:r>
              <a:r>
                <a:rPr lang="ru-RU" sz="1600" dirty="0" smtClean="0"/>
                <a:t> (ТОО, ИП, </a:t>
              </a:r>
              <a:r>
                <a:rPr lang="ru-RU" sz="1600" dirty="0" err="1" smtClean="0"/>
                <a:t>др</a:t>
              </a:r>
              <a:r>
                <a:rPr lang="ru-RU" sz="1600" dirty="0" smtClean="0"/>
                <a:t>)</a:t>
              </a:r>
            </a:p>
            <a:p>
              <a:pPr marL="285750" indent="-285750" eaLnBrk="0" hangingPunct="0">
                <a:buFont typeface="Arial" panose="020B0604020202020204" pitchFamily="34" charset="0"/>
                <a:buChar char="•"/>
              </a:pPr>
              <a:r>
                <a:rPr lang="ru-RU" sz="1600" dirty="0" smtClean="0"/>
                <a:t>НПО, медицинская общественность, ОЮЛ и др</a:t>
              </a:r>
              <a:r>
                <a:rPr lang="ru-RU" sz="1600" dirty="0"/>
                <a:t>.</a:t>
              </a:r>
            </a:p>
            <a:p>
              <a:pPr marL="285750" indent="-285750" eaLnBrk="0" hangingPunct="0">
                <a:buFont typeface="Arial" panose="020B0604020202020204" pitchFamily="34" charset="0"/>
                <a:buChar char="•"/>
              </a:pPr>
              <a:r>
                <a:rPr lang="ru-RU" sz="1600" dirty="0" smtClean="0"/>
                <a:t>государственные </a:t>
              </a:r>
              <a:r>
                <a:rPr lang="ru-RU" sz="1600" dirty="0"/>
                <a:t>органы (МЗ </a:t>
              </a:r>
              <a:r>
                <a:rPr lang="ru-RU" sz="1600" dirty="0" smtClean="0"/>
                <a:t>РК, УЗ), </a:t>
              </a:r>
            </a:p>
            <a:p>
              <a:pPr marL="285750" indent="-285750" eaLnBrk="0" hangingPunct="0">
                <a:buFont typeface="Arial" panose="020B0604020202020204" pitchFamily="34" charset="0"/>
                <a:buChar char="•"/>
              </a:pPr>
              <a:r>
                <a:rPr lang="ru-RU" sz="1600" dirty="0" smtClean="0"/>
                <a:t>население</a:t>
              </a:r>
            </a:p>
            <a:p>
              <a:pPr marL="285750" indent="-285750" eaLnBrk="0" hangingPunct="0">
                <a:buFont typeface="Arial" panose="020B0604020202020204" pitchFamily="34" charset="0"/>
                <a:buChar char="•"/>
              </a:pPr>
              <a:r>
                <a:rPr lang="ru-RU" altLang="ru-RU" sz="1600" dirty="0" smtClean="0"/>
                <a:t>учебные заведения</a:t>
              </a:r>
            </a:p>
            <a:p>
              <a:pPr marL="285750" indent="-285750" eaLnBrk="0" hangingPunct="0">
                <a:buFont typeface="Arial" panose="020B0604020202020204" pitchFamily="34" charset="0"/>
                <a:buChar char="•"/>
              </a:pPr>
              <a:r>
                <a:rPr lang="ru-RU" altLang="ru-RU" sz="1600" dirty="0" smtClean="0">
                  <a:solidFill>
                    <a:srgbClr val="000000"/>
                  </a:solidFill>
                </a:rPr>
                <a:t>РЦРЗ, РЦЭЗ</a:t>
              </a:r>
              <a:endParaRPr lang="en-US" altLang="ru-RU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3388783" y="4204490"/>
            <a:ext cx="2425565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600" b="1" dirty="0" smtClean="0"/>
              <a:t>МЗ РК</a:t>
            </a:r>
          </a:p>
          <a:p>
            <a:pPr algn="ctr" eaLnBrk="0" hangingPunct="0"/>
            <a:r>
              <a:rPr lang="ru-RU" sz="1600" b="1" dirty="0" smtClean="0"/>
              <a:t>и</a:t>
            </a:r>
          </a:p>
          <a:p>
            <a:pPr algn="ctr" eaLnBrk="0" hangingPunct="0"/>
            <a:r>
              <a:rPr lang="ru-RU" sz="1600" b="1" dirty="0" smtClean="0"/>
              <a:t>РЦРЗ </a:t>
            </a:r>
          </a:p>
          <a:p>
            <a:pPr algn="ctr" eaLnBrk="0" hangingPunct="0"/>
            <a:r>
              <a:rPr lang="ru-RU" sz="1600" dirty="0" smtClean="0"/>
              <a:t>(Служба </a:t>
            </a:r>
            <a:r>
              <a:rPr lang="ru-RU" sz="1600" dirty="0"/>
              <a:t>сопровождения инициатив в </a:t>
            </a:r>
            <a:r>
              <a:rPr lang="ru-RU" sz="1600" dirty="0" smtClean="0"/>
              <a:t>здравоохранении</a:t>
            </a:r>
            <a:r>
              <a:rPr lang="en-US" sz="1600" dirty="0"/>
              <a:t> </a:t>
            </a:r>
            <a:r>
              <a:rPr lang="ru-RU" sz="1600" dirty="0" smtClean="0"/>
              <a:t>в качестве  методологов и координаторов)</a:t>
            </a:r>
            <a:endParaRPr lang="en-US" altLang="ru-RU" sz="1600" dirty="0">
              <a:solidFill>
                <a:srgbClr val="000000"/>
              </a:solidFill>
            </a:endParaRPr>
          </a:p>
        </p:txBody>
      </p: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6116157" y="3298271"/>
            <a:ext cx="3284041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endParaRPr lang="ru-RU" altLang="ru-RU" b="1" dirty="0" smtClean="0">
              <a:solidFill>
                <a:srgbClr val="000000"/>
              </a:solidFill>
            </a:endParaRP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lang="ru-RU" sz="1600" dirty="0" smtClean="0"/>
              <a:t>Оказание мед. помощи </a:t>
            </a:r>
            <a:endParaRPr lang="ru-RU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К</a:t>
            </a:r>
            <a:r>
              <a:rPr lang="ru-RU" sz="1600" dirty="0" smtClean="0"/>
              <a:t>ачество </a:t>
            </a:r>
            <a:r>
              <a:rPr lang="ru-RU" sz="1600" dirty="0"/>
              <a:t>и безопасность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sz="1600" dirty="0" err="1" smtClean="0">
                <a:solidFill>
                  <a:srgbClr val="000000"/>
                </a:solidFill>
              </a:rPr>
              <a:t>Сан-</a:t>
            </a:r>
            <a:r>
              <a:rPr lang="ru-RU" altLang="ru-RU" sz="1600" dirty="0" err="1">
                <a:solidFill>
                  <a:srgbClr val="000000"/>
                </a:solidFill>
              </a:rPr>
              <a:t>.эпид.контроль</a:t>
            </a:r>
            <a:r>
              <a:rPr lang="ru-RU" altLang="ru-RU" sz="1600" dirty="0">
                <a:solidFill>
                  <a:srgbClr val="000000"/>
                </a:solidFill>
              </a:rPr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Участие в ОСМС частных поставщиков </a:t>
            </a:r>
            <a:r>
              <a:rPr lang="ru-RU" sz="1600" dirty="0" err="1" smtClean="0"/>
              <a:t>медуслуг</a:t>
            </a:r>
            <a:r>
              <a:rPr lang="ru-RU" sz="1600" dirty="0" smtClean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Планирование кадров, </a:t>
            </a:r>
            <a:endParaRPr lang="ru-RU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Д</a:t>
            </a:r>
            <a:r>
              <a:rPr lang="ru-RU" sz="1600" dirty="0" smtClean="0"/>
              <a:t>оступность услуг и ЛС, </a:t>
            </a:r>
            <a:endParaRPr lang="ru-RU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Ц</a:t>
            </a:r>
            <a:r>
              <a:rPr lang="ru-RU" sz="1600" dirty="0" smtClean="0"/>
              <a:t>ифровая медицина, </a:t>
            </a:r>
            <a:r>
              <a:rPr lang="ru-RU" sz="1600" dirty="0"/>
              <a:t>ИТ, </a:t>
            </a:r>
            <a:r>
              <a:rPr lang="en-US" sz="1600" dirty="0" smtClean="0"/>
              <a:t>e-health</a:t>
            </a:r>
            <a:r>
              <a:rPr lang="ru-RU" sz="1600" dirty="0" smtClean="0"/>
              <a:t>, </a:t>
            </a:r>
            <a:endParaRPr lang="ru-RU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Поддержка частной медицины, ГЧП,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altLang="ru-RU" sz="1600" dirty="0" err="1" smtClean="0">
                <a:solidFill>
                  <a:srgbClr val="000000"/>
                </a:solidFill>
              </a:rPr>
              <a:t>Мед.образование</a:t>
            </a:r>
            <a:r>
              <a:rPr lang="ru-RU" altLang="ru-RU" sz="1600" dirty="0" smtClean="0">
                <a:solidFill>
                  <a:srgbClr val="000000"/>
                </a:solidFill>
              </a:rPr>
              <a:t> и наука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6676" y="3772793"/>
            <a:ext cx="1417311" cy="4154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100" b="0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Участники </a:t>
            </a:r>
            <a:endParaRPr lang="ru-RU" sz="2100" b="0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46316" y="3575837"/>
            <a:ext cx="1699761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100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Координатор</a:t>
            </a:r>
          </a:p>
          <a:p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6278316" y="3169391"/>
            <a:ext cx="260404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100" dirty="0">
                <a:ln w="0"/>
                <a:solidFill>
                  <a:srgbClr val="0192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Направления работы</a:t>
            </a:r>
          </a:p>
        </p:txBody>
      </p:sp>
      <p:sp>
        <p:nvSpPr>
          <p:cNvPr id="34" name="Freeform 3"/>
          <p:cNvSpPr>
            <a:spLocks/>
          </p:cNvSpPr>
          <p:nvPr/>
        </p:nvSpPr>
        <p:spPr bwMode="gray">
          <a:xfrm>
            <a:off x="8839419" y="1735050"/>
            <a:ext cx="1955800" cy="1155700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94000">
                <a:srgbClr val="00B050"/>
              </a:gs>
              <a:gs pos="100000">
                <a:schemeClr val="hlink"/>
              </a:gs>
            </a:gsLst>
            <a:lin ang="0" scaled="1"/>
          </a:gradFill>
          <a:ln w="12700">
            <a:solidFill>
              <a:srgbClr val="00B050"/>
            </a:solidFill>
            <a:prstDash val="solid"/>
            <a:round/>
            <a:headEnd/>
            <a:tailEnd/>
          </a:ln>
          <a:extLst/>
        </p:spPr>
        <p:txBody>
          <a:bodyPr/>
          <a:lstStyle/>
          <a:p>
            <a:endParaRPr lang="ru-RU"/>
          </a:p>
        </p:txBody>
      </p:sp>
      <p:sp>
        <p:nvSpPr>
          <p:cNvPr id="35" name="AutoShape 8"/>
          <p:cNvSpPr>
            <a:spLocks noChangeArrowheads="1"/>
          </p:cNvSpPr>
          <p:nvPr/>
        </p:nvSpPr>
        <p:spPr bwMode="auto">
          <a:xfrm>
            <a:off x="9618368" y="2911151"/>
            <a:ext cx="2377453" cy="3757936"/>
          </a:xfrm>
          <a:prstGeom prst="roundRect">
            <a:avLst>
              <a:gd name="adj" fmla="val 4690"/>
            </a:avLst>
          </a:prstGeom>
          <a:noFill/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FC5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AutoShape 9"/>
          <p:cNvSpPr>
            <a:spLocks noChangeArrowheads="1"/>
          </p:cNvSpPr>
          <p:nvPr/>
        </p:nvSpPr>
        <p:spPr bwMode="gray">
          <a:xfrm>
            <a:off x="9883240" y="2731612"/>
            <a:ext cx="1908681" cy="287337"/>
          </a:xfrm>
          <a:prstGeom prst="roundRect">
            <a:avLst>
              <a:gd name="adj" fmla="val 50000"/>
            </a:avLst>
          </a:prstGeom>
          <a:gradFill rotWithShape="1">
            <a:gsLst>
              <a:gs pos="92000">
                <a:srgbClr val="00B050"/>
              </a:gs>
              <a:gs pos="93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10083731" y="3171094"/>
            <a:ext cx="136287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100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Варианты </a:t>
            </a:r>
          </a:p>
          <a:p>
            <a:r>
              <a:rPr lang="ru-RU" sz="2100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исходов </a:t>
            </a:r>
            <a:endParaRPr lang="ru-RU" sz="210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Text Box 23"/>
          <p:cNvSpPr txBox="1">
            <a:spLocks noChangeArrowheads="1"/>
          </p:cNvSpPr>
          <p:nvPr/>
        </p:nvSpPr>
        <p:spPr bwMode="auto">
          <a:xfrm>
            <a:off x="9618369" y="3886049"/>
            <a:ext cx="2573631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endParaRPr lang="ru-RU" altLang="ru-RU" b="1" dirty="0" smtClean="0">
              <a:solidFill>
                <a:srgbClr val="000000"/>
              </a:solidFill>
            </a:endParaRP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lang="ru-RU" sz="1600" dirty="0" smtClean="0"/>
              <a:t>Упрощение 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lang="ru-RU" altLang="ru-RU" sz="1600" dirty="0" smtClean="0">
                <a:solidFill>
                  <a:srgbClr val="000000"/>
                </a:solidFill>
              </a:rPr>
              <a:t>Утрата (отмена)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lang="ru-RU" altLang="ru-RU" sz="1600" dirty="0" smtClean="0">
                <a:solidFill>
                  <a:srgbClr val="000000"/>
                </a:solidFill>
              </a:rPr>
              <a:t>Передача (аут-</a:t>
            </a:r>
            <a:r>
              <a:rPr lang="ru-RU" altLang="ru-RU" sz="1600" dirty="0" err="1" smtClean="0">
                <a:solidFill>
                  <a:srgbClr val="000000"/>
                </a:solidFill>
              </a:rPr>
              <a:t>сорсинг</a:t>
            </a:r>
            <a:r>
              <a:rPr lang="ru-RU" altLang="ru-RU" sz="1600" dirty="0" smtClean="0">
                <a:solidFill>
                  <a:srgbClr val="000000"/>
                </a:solidFill>
              </a:rPr>
              <a:t>)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lang="ru-RU" altLang="ru-RU" sz="1600" dirty="0" smtClean="0">
                <a:solidFill>
                  <a:srgbClr val="000000"/>
                </a:solidFill>
              </a:rPr>
              <a:t>Передача в СРО или НПО 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lang="ru-RU" altLang="ru-RU" sz="1600" dirty="0" smtClean="0">
                <a:solidFill>
                  <a:srgbClr val="000000"/>
                </a:solidFill>
              </a:rPr>
              <a:t>Децентрализация</a:t>
            </a:r>
          </a:p>
          <a:p>
            <a:pPr eaLnBrk="0" hangingPunct="0"/>
            <a:r>
              <a:rPr lang="ru-RU" altLang="ru-RU" sz="1600" dirty="0" smtClean="0">
                <a:solidFill>
                  <a:srgbClr val="000000"/>
                </a:solidFill>
              </a:rPr>
              <a:t> 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endParaRPr lang="ru-RU" altLang="ru-RU" sz="1600" dirty="0" smtClean="0">
              <a:solidFill>
                <a:srgbClr val="000000"/>
              </a:solidFill>
            </a:endParaRP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endParaRPr lang="ru-RU" altLang="ru-RU" sz="1600" dirty="0" smtClean="0">
              <a:solidFill>
                <a:srgbClr val="000000"/>
              </a:solidFill>
            </a:endParaRP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endParaRPr lang="ru-RU" altLang="ru-RU" sz="1600" dirty="0" smtClean="0">
              <a:solidFill>
                <a:srgbClr val="0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altLang="ru-RU" dirty="0" smtClean="0">
              <a:solidFill>
                <a:srgbClr val="000000"/>
              </a:solidFill>
            </a:endParaRPr>
          </a:p>
        </p:txBody>
      </p:sp>
      <p:sp>
        <p:nvSpPr>
          <p:cNvPr id="33" name="Содержимое 1"/>
          <p:cNvSpPr>
            <a:spLocks noGrp="1"/>
          </p:cNvSpPr>
          <p:nvPr>
            <p:ph idx="1"/>
          </p:nvPr>
        </p:nvSpPr>
        <p:spPr>
          <a:xfrm>
            <a:off x="218679" y="608963"/>
            <a:ext cx="7477522" cy="1981837"/>
          </a:xfrm>
        </p:spPr>
        <p:txBody>
          <a:bodyPr anchor="t">
            <a:normAutofit/>
          </a:bodyPr>
          <a:lstStyle/>
          <a:p>
            <a:pPr marL="365760" indent="-256032" algn="just">
              <a:lnSpc>
                <a:spcPct val="10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	Проанализированы 31 функций уполномоченного органа и 19 функций  МИО. </a:t>
            </a:r>
            <a:r>
              <a:rPr lang="ru-RU" sz="1400" b="0" dirty="0" smtClean="0">
                <a:latin typeface="Arial" pitchFamily="34" charset="0"/>
                <a:cs typeface="Arial" pitchFamily="34" charset="0"/>
              </a:rPr>
              <a:t>Выводы:</a:t>
            </a:r>
          </a:p>
          <a:p>
            <a:pPr marL="365760" indent="-256032">
              <a:lnSpc>
                <a:spcPct val="100000"/>
              </a:lnSpc>
              <a:buFont typeface="Wingdings 3"/>
              <a:buChar char=""/>
              <a:defRPr/>
            </a:pPr>
            <a:r>
              <a:rPr lang="ru-RU" sz="1400" b="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Передача части государственной функций в конкурентную среду, ПМА и СРО</a:t>
            </a:r>
          </a:p>
          <a:p>
            <a:pPr marL="365760" indent="-256032" fontAlgn="auto">
              <a:lnSpc>
                <a:spcPct val="10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kk-KZ" sz="1400" b="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Сбор и анализ предложений по дерегулированию</a:t>
            </a:r>
          </a:p>
          <a:p>
            <a:pPr marL="365760" indent="-256032" fontAlgn="auto">
              <a:lnSpc>
                <a:spcPct val="10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kk-KZ" sz="1400" b="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Привлечение </a:t>
            </a:r>
            <a:r>
              <a:rPr lang="ru-RU" sz="1400" b="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медицинской общественности для пересмотра НПА</a:t>
            </a:r>
          </a:p>
          <a:p>
            <a:pPr marL="365760" indent="-256032" fontAlgn="auto">
              <a:lnSpc>
                <a:spcPct val="10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ru-RU" sz="1400" b="0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68623" y="960856"/>
            <a:ext cx="3980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hlinkClick r:id="rId3"/>
              </a:rPr>
              <a:t>nobarriers@rcrz.kz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3646" y="6341575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z="28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pPr/>
              <a:t>13</a:t>
            </a:fld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1343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41"/>
          <p:cNvSpPr/>
          <p:nvPr/>
        </p:nvSpPr>
        <p:spPr>
          <a:xfrm flipH="1">
            <a:off x="748857" y="658761"/>
            <a:ext cx="6744813" cy="4319561"/>
          </a:xfrm>
          <a:prstGeom prst="rect">
            <a:avLst/>
          </a:prstGeom>
          <a:solidFill>
            <a:srgbClr val="FFFFEB"/>
          </a:solidFill>
          <a:ln w="57150">
            <a:solidFill>
              <a:schemeClr val="bg1"/>
            </a:solidFill>
            <a:prstDash val="solid"/>
          </a:ln>
        </p:spPr>
        <p:txBody>
          <a:bodyPr wrap="square" anchor="ctr">
            <a:noAutofit/>
          </a:bodyPr>
          <a:lstStyle/>
          <a:p>
            <a:endParaRPr lang="ru-RU" sz="1203" dirty="0">
              <a:latin typeface="Arial Narrow" panose="020B060602020203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942392" y="88963"/>
            <a:ext cx="10748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">
              <a:spcBef>
                <a:spcPct val="0"/>
              </a:spcBef>
            </a:pPr>
            <a:r>
              <a:rPr lang="ru-RU" altLang="ru-RU" sz="2400" b="1" spc="-5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Times New Roman" panose="02020603050405020304" pitchFamily="18" charset="0"/>
              </a:rPr>
              <a:t>БИЗНЕС ПРОЦЕССЫ ДЛЯ ПОТЕНЦИАЛЬНОГО ПОСТАВЩИКА</a:t>
            </a:r>
          </a:p>
        </p:txBody>
      </p:sp>
      <p:sp>
        <p:nvSpPr>
          <p:cNvPr id="124" name="Номер слайда 1"/>
          <p:cNvSpPr txBox="1">
            <a:spLocks/>
          </p:cNvSpPr>
          <p:nvPr/>
        </p:nvSpPr>
        <p:spPr>
          <a:xfrm>
            <a:off x="486191" y="150126"/>
            <a:ext cx="1642472" cy="417682"/>
          </a:xfrm>
          <a:prstGeom prst="rect">
            <a:avLst/>
          </a:prstGeom>
        </p:spPr>
        <p:txBody>
          <a:bodyPr vert="horz" lIns="91673" tIns="45837" rIns="91673" bIns="45837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6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3" name="Пятиугольник 2"/>
          <p:cNvSpPr/>
          <p:nvPr/>
        </p:nvSpPr>
        <p:spPr>
          <a:xfrm>
            <a:off x="750616" y="1159616"/>
            <a:ext cx="1808661" cy="920140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33" algn="ctr"/>
            <a:r>
              <a:rPr lang="ru-RU" sz="1203" b="1" dirty="0">
                <a:solidFill>
                  <a:schemeClr val="tx1"/>
                </a:solidFill>
                <a:latin typeface="Arial Narrow" panose="020B0606020202030204" pitchFamily="34" charset="0"/>
              </a:rPr>
              <a:t>     ПОИСК ОБЪЯВЛЕНИЯ ФОНДА  О ЗАКУПЕ УСЛУГ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6647" y="2229674"/>
            <a:ext cx="1832631" cy="160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4" dirty="0">
                <a:latin typeface="Arial Narrow" panose="020B0606020202030204" pitchFamily="34" charset="0"/>
              </a:rPr>
              <a:t>Объявление размещается на </a:t>
            </a:r>
            <a:r>
              <a:rPr lang="ru-RU" sz="1404" dirty="0" err="1">
                <a:latin typeface="Arial Narrow" panose="020B0606020202030204" pitchFamily="34" charset="0"/>
              </a:rPr>
              <a:t>интернет-ресурсах</a:t>
            </a:r>
            <a:r>
              <a:rPr lang="ru-RU" sz="1404" dirty="0">
                <a:latin typeface="Arial Narrow" panose="020B0606020202030204" pitchFamily="34" charset="0"/>
              </a:rPr>
              <a:t> Фонда, УЗ, МЗСР РК</a:t>
            </a:r>
          </a:p>
          <a:p>
            <a:endParaRPr lang="ru-RU" sz="1404" b="1" u="sng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r>
              <a:rPr lang="ru-RU" sz="1404" b="1" dirty="0">
                <a:solidFill>
                  <a:srgbClr val="C00000"/>
                </a:solidFill>
                <a:latin typeface="Arial Narrow" panose="020B0606020202030204" pitchFamily="34" charset="0"/>
              </a:rPr>
              <a:t>Дата объявления: </a:t>
            </a:r>
          </a:p>
          <a:p>
            <a:pPr marL="286493" indent="-286493"/>
            <a:r>
              <a:rPr lang="ru-RU" sz="1404" dirty="0">
                <a:latin typeface="Arial Narrow" panose="020B0606020202030204" pitchFamily="34" charset="0"/>
              </a:rPr>
              <a:t>не позднее 1 августа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750616" y="1160832"/>
            <a:ext cx="512754" cy="215163"/>
          </a:xfrm>
          <a:prstGeom prst="rect">
            <a:avLst/>
          </a:prstGeom>
          <a:solidFill>
            <a:srgbClr val="002060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r>
              <a:rPr lang="ru-RU" sz="1203" b="1" dirty="0">
                <a:solidFill>
                  <a:schemeClr val="bg1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Пятиугольник 33"/>
          <p:cNvSpPr/>
          <p:nvPr/>
        </p:nvSpPr>
        <p:spPr>
          <a:xfrm>
            <a:off x="2589230" y="1150729"/>
            <a:ext cx="1882482" cy="92902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3" b="1" dirty="0">
                <a:solidFill>
                  <a:schemeClr val="tx1"/>
                </a:solidFill>
                <a:latin typeface="Arial Narrow" panose="020B0606020202030204" pitchFamily="34" charset="0"/>
              </a:rPr>
              <a:t> СДАЧА </a:t>
            </a:r>
          </a:p>
          <a:p>
            <a:pPr algn="ctr"/>
            <a:r>
              <a:rPr lang="ru-RU" sz="1203" b="1" dirty="0">
                <a:solidFill>
                  <a:schemeClr val="tx1"/>
                </a:solidFill>
                <a:latin typeface="Arial Narrow" panose="020B0606020202030204" pitchFamily="34" charset="0"/>
              </a:rPr>
              <a:t>ЗАЯВКИ НА УЧАСТИЕ ЧЕРЕЗ ПОРТАЛ  E-GOV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597639" y="1157895"/>
            <a:ext cx="512754" cy="215163"/>
          </a:xfrm>
          <a:prstGeom prst="rect">
            <a:avLst/>
          </a:prstGeom>
          <a:solidFill>
            <a:srgbClr val="002060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r>
              <a:rPr lang="ru-RU" sz="1203" b="1" dirty="0">
                <a:solidFill>
                  <a:schemeClr val="bg1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559278" y="2165631"/>
            <a:ext cx="2138422" cy="1635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1" dirty="0">
              <a:latin typeface="Arial Narrow" panose="020B0606020202030204" pitchFamily="34" charset="0"/>
            </a:endParaRPr>
          </a:p>
          <a:p>
            <a:r>
              <a:rPr lang="ru-RU" sz="1404" b="1" u="sng" dirty="0">
                <a:latin typeface="Arial Narrow" panose="020B0606020202030204" pitchFamily="34" charset="0"/>
              </a:rPr>
              <a:t>Срок сдачи заявки на участие:</a:t>
            </a:r>
          </a:p>
          <a:p>
            <a:endParaRPr lang="ru-RU" sz="1404" dirty="0">
              <a:latin typeface="Arial Narrow" panose="020B0606020202030204" pitchFamily="34" charset="0"/>
            </a:endParaRPr>
          </a:p>
          <a:p>
            <a:pPr marL="286493" indent="-286493">
              <a:buFont typeface="Wingdings" panose="05000000000000000000" pitchFamily="2" charset="2"/>
              <a:buChar char="ü"/>
            </a:pPr>
            <a:r>
              <a:rPr lang="ru-RU" sz="1404" b="1" dirty="0">
                <a:solidFill>
                  <a:srgbClr val="C00000"/>
                </a:solidFill>
                <a:latin typeface="Arial Narrow" panose="020B0606020202030204" pitchFamily="34" charset="0"/>
              </a:rPr>
              <a:t>В течении месяца</a:t>
            </a:r>
          </a:p>
          <a:p>
            <a:endParaRPr lang="ru-RU" sz="1404" dirty="0">
              <a:latin typeface="Arial Narrow" panose="020B0606020202030204" pitchFamily="34" charset="0"/>
            </a:endParaRPr>
          </a:p>
          <a:p>
            <a:pPr marL="286493" indent="-286493">
              <a:buFont typeface="Wingdings" panose="05000000000000000000" pitchFamily="2" charset="2"/>
              <a:buChar char="ü"/>
            </a:pPr>
            <a:r>
              <a:rPr lang="ru-RU" sz="1404" dirty="0">
                <a:latin typeface="Arial Narrow" panose="020B0606020202030204" pitchFamily="34" charset="0"/>
              </a:rPr>
              <a:t>Заявка на участие подписывается ЭЦП </a:t>
            </a:r>
          </a:p>
        </p:txBody>
      </p:sp>
      <p:sp>
        <p:nvSpPr>
          <p:cNvPr id="37" name="Пятиугольник 36"/>
          <p:cNvSpPr/>
          <p:nvPr/>
        </p:nvSpPr>
        <p:spPr>
          <a:xfrm>
            <a:off x="4511345" y="1150730"/>
            <a:ext cx="2923392" cy="914655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3" b="1" dirty="0">
                <a:solidFill>
                  <a:schemeClr val="tx1"/>
                </a:solidFill>
                <a:latin typeface="Arial Narrow" panose="020B0606020202030204" pitchFamily="34" charset="0"/>
              </a:rPr>
              <a:t>   ПРОЦЕДУРА ВКЛЮЧЕНИЯ </a:t>
            </a:r>
          </a:p>
          <a:p>
            <a:pPr algn="ctr"/>
            <a:r>
              <a:rPr lang="ru-RU" sz="1203" b="1" dirty="0">
                <a:solidFill>
                  <a:schemeClr val="tx1"/>
                </a:solidFill>
                <a:latin typeface="Arial Narrow" panose="020B0606020202030204" pitchFamily="34" charset="0"/>
              </a:rPr>
              <a:t> В ЕДИНЫЙ РЕГИСТР      ПОСТАВЩИКОВ 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514818" y="1156567"/>
            <a:ext cx="512754" cy="196354"/>
          </a:xfrm>
          <a:prstGeom prst="rect">
            <a:avLst/>
          </a:prstGeom>
          <a:solidFill>
            <a:srgbClr val="002060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r>
              <a:rPr lang="ru-RU" sz="1203" b="1" dirty="0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71712" y="2183920"/>
            <a:ext cx="2963025" cy="2900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3792" indent="-343792">
              <a:buAutoNum type="arabicParenR"/>
            </a:pPr>
            <a:r>
              <a:rPr lang="ru-RU" sz="1404" dirty="0">
                <a:latin typeface="Arial Narrow" panose="020B0606020202030204" pitchFamily="34" charset="0"/>
              </a:rPr>
              <a:t>Автоматическая обработка заявки на участие;</a:t>
            </a:r>
          </a:p>
          <a:p>
            <a:pPr marL="343792" indent="-343792">
              <a:buAutoNum type="arabicParenR"/>
            </a:pPr>
            <a:endParaRPr lang="ru-RU" sz="1404" dirty="0">
              <a:latin typeface="Arial Narrow" panose="020B0606020202030204" pitchFamily="34" charset="0"/>
            </a:endParaRPr>
          </a:p>
          <a:p>
            <a:pPr marL="343792" indent="-343792">
              <a:buAutoNum type="arabicParenR" startAt="2"/>
            </a:pPr>
            <a:r>
              <a:rPr lang="ru-RU" sz="1404" dirty="0">
                <a:latin typeface="Arial Narrow" panose="020B0606020202030204" pitchFamily="34" charset="0"/>
              </a:rPr>
              <a:t>Проверка данных, указанных в </a:t>
            </a:r>
          </a:p>
          <a:p>
            <a:r>
              <a:rPr lang="ru-RU" sz="1404" dirty="0">
                <a:latin typeface="Arial Narrow" panose="020B0606020202030204" pitchFamily="34" charset="0"/>
              </a:rPr>
              <a:t>         заявке на участие, на</a:t>
            </a:r>
          </a:p>
          <a:p>
            <a:pPr marL="359708" indent="-359708"/>
            <a:r>
              <a:rPr lang="ru-RU" sz="1404" dirty="0">
                <a:latin typeface="Arial Narrow" panose="020B0606020202030204" pitchFamily="34" charset="0"/>
              </a:rPr>
              <a:t>         соответствие требованиям,  предъявляемым к потенциальному поставщику; </a:t>
            </a:r>
          </a:p>
          <a:p>
            <a:endParaRPr lang="ru-RU" sz="1404" dirty="0">
              <a:latin typeface="Arial Narrow" panose="020B0606020202030204" pitchFamily="34" charset="0"/>
            </a:endParaRPr>
          </a:p>
          <a:p>
            <a:pPr marL="343792" indent="-343792">
              <a:buAutoNum type="arabicParenR" startAt="3"/>
            </a:pPr>
            <a:r>
              <a:rPr lang="ru-RU" sz="1404" b="1" dirty="0">
                <a:solidFill>
                  <a:srgbClr val="C00000"/>
                </a:solidFill>
                <a:latin typeface="Arial Narrow" panose="020B0606020202030204" pitchFamily="34" charset="0"/>
              </a:rPr>
              <a:t>Принятие протокольного  </a:t>
            </a:r>
          </a:p>
          <a:p>
            <a:r>
              <a:rPr lang="ru-RU" sz="1404" b="1" dirty="0">
                <a:solidFill>
                  <a:srgbClr val="C00000"/>
                </a:solidFill>
                <a:latin typeface="Arial Narrow" panose="020B0606020202030204" pitchFamily="34" charset="0"/>
              </a:rPr>
              <a:t>        решения комиссией </a:t>
            </a:r>
            <a:r>
              <a:rPr lang="en-US" sz="1404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ru-RU" sz="1404" b="1" dirty="0">
                <a:solidFill>
                  <a:srgbClr val="C00000"/>
                </a:solidFill>
                <a:latin typeface="Arial Narrow" panose="020B0606020202030204" pitchFamily="34" charset="0"/>
              </a:rPr>
              <a:t>о     </a:t>
            </a:r>
          </a:p>
          <a:p>
            <a:r>
              <a:rPr lang="ru-RU" sz="1404" b="1" dirty="0">
                <a:solidFill>
                  <a:srgbClr val="C00000"/>
                </a:solidFill>
                <a:latin typeface="Arial Narrow" panose="020B0606020202030204" pitchFamily="34" charset="0"/>
              </a:rPr>
              <a:t>        включении / не включении в </a:t>
            </a:r>
          </a:p>
          <a:p>
            <a:r>
              <a:rPr lang="ru-RU" sz="1404" b="1" dirty="0">
                <a:solidFill>
                  <a:srgbClr val="C00000"/>
                </a:solidFill>
                <a:latin typeface="Arial Narrow" panose="020B0606020202030204" pitchFamily="34" charset="0"/>
              </a:rPr>
              <a:t>        Единый регистр поставщиков.</a:t>
            </a:r>
          </a:p>
        </p:txBody>
      </p:sp>
      <p:sp>
        <p:nvSpPr>
          <p:cNvPr id="21" name="Пятиугольник 20"/>
          <p:cNvSpPr/>
          <p:nvPr/>
        </p:nvSpPr>
        <p:spPr>
          <a:xfrm>
            <a:off x="7728175" y="1189840"/>
            <a:ext cx="3421253" cy="891854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3" b="1" dirty="0">
                <a:solidFill>
                  <a:schemeClr val="tx1"/>
                </a:solidFill>
                <a:latin typeface="Arial Narrow" panose="020B0606020202030204" pitchFamily="34" charset="0"/>
              </a:rPr>
              <a:t>             ПРОЦЕДУРА ЗАКЛЮЧЕНИЯ ДОГОВОРА ЗАКУПА УСЛУГ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719358" y="1178668"/>
            <a:ext cx="512754" cy="196354"/>
          </a:xfrm>
          <a:prstGeom prst="rect">
            <a:avLst/>
          </a:prstGeom>
          <a:solidFill>
            <a:srgbClr val="002060"/>
          </a:solidFill>
          <a:ln>
            <a:noFill/>
            <a:prstDash val="dash"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75000"/>
              </a:lnSpc>
            </a:pPr>
            <a:r>
              <a:rPr lang="ru-RU" sz="1203" b="1" dirty="0">
                <a:solidFill>
                  <a:schemeClr val="bg1"/>
                </a:solidFill>
                <a:latin typeface="Arial Narrow" panose="020B0606020202030204" pitchFamily="34" charset="0"/>
              </a:rPr>
              <a:t>4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750617" y="855681"/>
            <a:ext cx="6211685" cy="5037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962302" y="886817"/>
            <a:ext cx="0" cy="27279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 flipV="1">
            <a:off x="7747547" y="906052"/>
            <a:ext cx="2968729" cy="2215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7737449" y="915887"/>
            <a:ext cx="0" cy="24372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10716277" y="928210"/>
            <a:ext cx="0" cy="2806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8767098" y="695334"/>
            <a:ext cx="995113" cy="277706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3" dirty="0">
                <a:latin typeface="Impact" panose="020B0806030902050204" pitchFamily="34" charset="0"/>
                <a:cs typeface="Arial"/>
              </a:rPr>
              <a:t>2-й этап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750616" y="870848"/>
            <a:ext cx="0" cy="28876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162437" y="685711"/>
            <a:ext cx="2091291" cy="277706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3" dirty="0">
                <a:latin typeface="Impact" panose="020B0806030902050204" pitchFamily="34" charset="0"/>
                <a:cs typeface="Arial"/>
              </a:rPr>
              <a:t>1-й этап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92007" y="4915336"/>
            <a:ext cx="4135565" cy="462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6" dirty="0">
                <a:latin typeface="Impact" panose="020B0806030902050204" pitchFamily="34" charset="0"/>
                <a:cs typeface="Arial"/>
              </a:rPr>
              <a:t>БИЗНЕС ПРОЦЕССЫ 1-го этапа:</a:t>
            </a:r>
            <a:endParaRPr lang="ru-RU" sz="2406" dirty="0">
              <a:solidFill>
                <a:srgbClr val="002060"/>
              </a:solidFill>
              <a:latin typeface="Impact" panose="020B0806030902050204" pitchFamily="34" charset="0"/>
              <a:cs typeface="Arial"/>
            </a:endParaRPr>
          </a:p>
        </p:txBody>
      </p:sp>
      <p:sp>
        <p:nvSpPr>
          <p:cNvPr id="31" name="Пятиугольник 30"/>
          <p:cNvSpPr/>
          <p:nvPr/>
        </p:nvSpPr>
        <p:spPr>
          <a:xfrm>
            <a:off x="753806" y="5434747"/>
            <a:ext cx="1660412" cy="1153599"/>
          </a:xfrm>
          <a:prstGeom prst="homePlate">
            <a:avLst/>
          </a:prstGeom>
          <a:solidFill>
            <a:srgbClr val="A7C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33"/>
            <a:r>
              <a:rPr lang="ru-RU" sz="1604" b="1" dirty="0">
                <a:solidFill>
                  <a:schemeClr val="tx1"/>
                </a:solidFill>
                <a:latin typeface="Arial Narrow" panose="020B0606020202030204" pitchFamily="34" charset="0"/>
              </a:rPr>
              <a:t>Объявление Фондом о закупе услуг</a:t>
            </a:r>
          </a:p>
        </p:txBody>
      </p:sp>
      <p:sp>
        <p:nvSpPr>
          <p:cNvPr id="45" name="Пятиугольник 44"/>
          <p:cNvSpPr/>
          <p:nvPr/>
        </p:nvSpPr>
        <p:spPr>
          <a:xfrm>
            <a:off x="4940931" y="5434747"/>
            <a:ext cx="2048283" cy="1159577"/>
          </a:xfrm>
          <a:prstGeom prst="homePlate">
            <a:avLst/>
          </a:prstGeom>
          <a:solidFill>
            <a:srgbClr val="A7C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4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Прием и обработка заявки на участие</a:t>
            </a:r>
          </a:p>
        </p:txBody>
      </p:sp>
      <p:sp>
        <p:nvSpPr>
          <p:cNvPr id="48" name="Пятиугольник 47"/>
          <p:cNvSpPr/>
          <p:nvPr/>
        </p:nvSpPr>
        <p:spPr>
          <a:xfrm>
            <a:off x="2464262" y="5434748"/>
            <a:ext cx="2431388" cy="1164151"/>
          </a:xfrm>
          <a:prstGeom prst="homePlate">
            <a:avLst/>
          </a:prstGeom>
          <a:solidFill>
            <a:srgbClr val="A7C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4" b="1" dirty="0">
                <a:solidFill>
                  <a:schemeClr val="tx1"/>
                </a:solidFill>
                <a:latin typeface="Arial Narrow" panose="020B0606020202030204" pitchFamily="34" charset="0"/>
              </a:rPr>
              <a:t>Создание комиссии по рассмотрению заявок на участие при УЗ/МЗСР</a:t>
            </a:r>
          </a:p>
        </p:txBody>
      </p:sp>
      <p:sp>
        <p:nvSpPr>
          <p:cNvPr id="51" name="Пятиугольник 50"/>
          <p:cNvSpPr/>
          <p:nvPr/>
        </p:nvSpPr>
        <p:spPr>
          <a:xfrm>
            <a:off x="7034494" y="5434747"/>
            <a:ext cx="2338573" cy="1159577"/>
          </a:xfrm>
          <a:prstGeom prst="homePlate">
            <a:avLst/>
          </a:prstGeom>
          <a:solidFill>
            <a:srgbClr val="A7C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4" b="1" dirty="0">
                <a:solidFill>
                  <a:schemeClr val="tx1"/>
                </a:solidFill>
                <a:latin typeface="Arial Narrow" panose="020B0606020202030204" pitchFamily="34" charset="0"/>
              </a:rPr>
              <a:t>Уведомление потенциального поставщика о решении комиссии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664644" y="2187762"/>
            <a:ext cx="3843730" cy="2684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4" b="1" u="sng" dirty="0">
                <a:solidFill>
                  <a:srgbClr val="C00000"/>
                </a:solidFill>
                <a:latin typeface="Arial Narrow" panose="020B0606020202030204" pitchFamily="34" charset="0"/>
              </a:rPr>
              <a:t>Критерии:</a:t>
            </a:r>
          </a:p>
          <a:p>
            <a:endParaRPr lang="ru-RU" sz="1404" b="1" u="sng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404" dirty="0">
                <a:latin typeface="Arial Narrow" panose="020B0606020202030204" pitchFamily="34" charset="0"/>
                <a:cs typeface="Arial"/>
              </a:rPr>
              <a:t>1) Опыт работы потенциального  поставщика;</a:t>
            </a:r>
          </a:p>
          <a:p>
            <a:r>
              <a:rPr lang="ru-RU" sz="1404" dirty="0">
                <a:latin typeface="Arial Narrow" panose="020B0606020202030204" pitchFamily="34" charset="0"/>
                <a:cs typeface="Arial"/>
              </a:rPr>
              <a:t>2) </a:t>
            </a:r>
            <a:r>
              <a:rPr lang="ru-RU" sz="1404" dirty="0">
                <a:latin typeface="Arial Narrow" panose="020B0606020202030204" pitchFamily="34" charset="0"/>
              </a:rPr>
              <a:t>Наличие профильных отделений и их коечная мощность;</a:t>
            </a:r>
          </a:p>
          <a:p>
            <a:r>
              <a:rPr lang="ru-RU" sz="1404" dirty="0">
                <a:latin typeface="Arial Narrow" panose="020B0606020202030204" pitchFamily="34" charset="0"/>
              </a:rPr>
              <a:t>3) Количество посещений населением в смену;</a:t>
            </a:r>
          </a:p>
          <a:p>
            <a:r>
              <a:rPr lang="ru-RU" sz="1404" dirty="0">
                <a:latin typeface="Arial Narrow" panose="020B0606020202030204" pitchFamily="34" charset="0"/>
              </a:rPr>
              <a:t>4) Показатель смертности (летальности);</a:t>
            </a:r>
          </a:p>
          <a:p>
            <a:r>
              <a:rPr lang="ru-RU" sz="1404" dirty="0">
                <a:latin typeface="Arial Narrow" panose="020B0606020202030204" pitchFamily="34" charset="0"/>
              </a:rPr>
              <a:t>5) Количество обоснованных жалоб;</a:t>
            </a:r>
          </a:p>
          <a:p>
            <a:r>
              <a:rPr lang="ru-RU" sz="1404" dirty="0">
                <a:latin typeface="Arial Narrow" panose="020B0606020202030204" pitchFamily="34" charset="0"/>
              </a:rPr>
              <a:t>6) Исполнение обязательств по ранее заключенным договорам;</a:t>
            </a:r>
          </a:p>
          <a:p>
            <a:r>
              <a:rPr lang="ru-RU" sz="1404" dirty="0">
                <a:latin typeface="Arial Narrow" panose="020B0606020202030204" pitchFamily="34" charset="0"/>
              </a:rPr>
              <a:t>7) Сведения о численности прикрепленного населения.</a:t>
            </a:r>
            <a:endParaRPr lang="ru-RU" sz="1404" dirty="0"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32" name="Пятиугольник 31"/>
          <p:cNvSpPr/>
          <p:nvPr/>
        </p:nvSpPr>
        <p:spPr>
          <a:xfrm>
            <a:off x="9416824" y="5434747"/>
            <a:ext cx="2048283" cy="1147621"/>
          </a:xfrm>
          <a:prstGeom prst="homePlate">
            <a:avLst/>
          </a:prstGeom>
          <a:solidFill>
            <a:srgbClr val="A7CB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4" b="1" dirty="0">
                <a:solidFill>
                  <a:schemeClr val="tx1"/>
                </a:solidFill>
                <a:latin typeface="Arial Narrow" panose="020B0606020202030204" pitchFamily="34" charset="0"/>
              </a:rPr>
              <a:t>Формирование Единого регистра поставщиков</a:t>
            </a:r>
          </a:p>
        </p:txBody>
      </p:sp>
      <p:sp>
        <p:nvSpPr>
          <p:cNvPr id="3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3646" y="6341575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z="28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pPr/>
              <a:t>14</a:t>
            </a:fld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12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2316164" y="706438"/>
            <a:ext cx="3521075" cy="4318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96000" y="706438"/>
            <a:ext cx="3822700" cy="4318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24580" name="Прямоугольник 10"/>
          <p:cNvSpPr>
            <a:spLocks noChangeArrowheads="1"/>
          </p:cNvSpPr>
          <p:nvPr/>
        </p:nvSpPr>
        <p:spPr bwMode="auto">
          <a:xfrm>
            <a:off x="2355851" y="2211388"/>
            <a:ext cx="3535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200" b="1">
                <a:solidFill>
                  <a:prstClr val="black"/>
                </a:solidFill>
              </a:rPr>
              <a:t>ПОЭТАПНОЕ УВЕЛИЧЕНИЕ ЗАРАБОТНЫХ ПЛАТ МЕДРАБОТНИКОВ</a:t>
            </a:r>
            <a:endParaRPr lang="ru-RU" altLang="ru-RU" sz="1200">
              <a:solidFill>
                <a:prstClr val="black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817689" y="706438"/>
            <a:ext cx="503237" cy="4318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917114" y="706438"/>
            <a:ext cx="504825" cy="4318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24583" name="TextBox 13"/>
          <p:cNvSpPr txBox="1">
            <a:spLocks noChangeArrowheads="1"/>
          </p:cNvSpPr>
          <p:nvPr/>
        </p:nvSpPr>
        <p:spPr bwMode="auto">
          <a:xfrm>
            <a:off x="1873251" y="620713"/>
            <a:ext cx="333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>
                <a:solidFill>
                  <a:prstClr val="white"/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4584" name="Прямоугольник 14"/>
          <p:cNvSpPr>
            <a:spLocks noChangeArrowheads="1"/>
          </p:cNvSpPr>
          <p:nvPr/>
        </p:nvSpPr>
        <p:spPr bwMode="auto">
          <a:xfrm>
            <a:off x="6122989" y="688976"/>
            <a:ext cx="3819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200" b="1">
                <a:solidFill>
                  <a:prstClr val="black"/>
                </a:solidFill>
              </a:rPr>
              <a:t>ПМСП: ПОЭТАПНОЕ РАСШИРЕНИЕ АМБУЛАТОРНОГО ЛЕКАРСТВЕННОГО ОБЕСПЕЧЕНИЯ</a:t>
            </a:r>
            <a:endParaRPr lang="ru-RU" altLang="ru-RU" sz="1200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09750" y="706438"/>
            <a:ext cx="4027488" cy="602456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86475" y="706438"/>
            <a:ext cx="4325938" cy="602456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817689" y="2220914"/>
            <a:ext cx="503237" cy="433387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24588" name="TextBox 19"/>
          <p:cNvSpPr txBox="1">
            <a:spLocks noChangeArrowheads="1"/>
          </p:cNvSpPr>
          <p:nvPr/>
        </p:nvSpPr>
        <p:spPr bwMode="auto">
          <a:xfrm>
            <a:off x="1889125" y="2119313"/>
            <a:ext cx="331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>
                <a:solidFill>
                  <a:prstClr val="white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096000" y="2219325"/>
            <a:ext cx="3816350" cy="4318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910764" y="2219325"/>
            <a:ext cx="504825" cy="4318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24591" name="Прямоугольник 22"/>
          <p:cNvSpPr>
            <a:spLocks noChangeArrowheads="1"/>
          </p:cNvSpPr>
          <p:nvPr/>
        </p:nvSpPr>
        <p:spPr bwMode="auto">
          <a:xfrm>
            <a:off x="2303463" y="700088"/>
            <a:ext cx="3467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200" b="1">
                <a:solidFill>
                  <a:prstClr val="black"/>
                </a:solidFill>
              </a:rPr>
              <a:t>ПМСП: ПОЭТАПНОЕ УВЕЛИЧЕНИЕ ЧИСЛА ВРАЧЕЙ ОБЩЕЙ ПРАКТИКИ</a:t>
            </a:r>
            <a:endParaRPr lang="ru-RU" altLang="ru-RU" sz="1200">
              <a:solidFill>
                <a:prstClr val="black"/>
              </a:solidFill>
            </a:endParaRPr>
          </a:p>
        </p:txBody>
      </p:sp>
      <p:sp>
        <p:nvSpPr>
          <p:cNvPr id="24592" name="Объект 2"/>
          <p:cNvSpPr txBox="1">
            <a:spLocks/>
          </p:cNvSpPr>
          <p:nvPr/>
        </p:nvSpPr>
        <p:spPr bwMode="auto">
          <a:xfrm>
            <a:off x="1839914" y="1136650"/>
            <a:ext cx="4016375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altLang="ru-RU" sz="1200">
                <a:solidFill>
                  <a:prstClr val="black"/>
                </a:solidFill>
                <a:latin typeface="Arial Narrow" panose="020B0606020202030204" pitchFamily="34" charset="0"/>
              </a:rPr>
              <a:t>К 2030 году </a:t>
            </a:r>
            <a:r>
              <a:rPr lang="ru-RU" altLang="ru-RU" sz="1200" b="1" u="sng">
                <a:solidFill>
                  <a:srgbClr val="002060"/>
                </a:solidFill>
                <a:latin typeface="Arial Narrow" panose="020B0606020202030204" pitchFamily="34" charset="0"/>
              </a:rPr>
              <a:t>ЧИСЛЕННОСТЬ ВРАЧЕЙ ОБЩЕЙ ПРАКТИКИ УВЕЛИЧИТСЯ В 1,8 РАЗА</a:t>
            </a:r>
            <a:endParaRPr lang="ru-RU" altLang="ru-RU" sz="1200" b="1" u="sng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 algn="just" fontAlgn="base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altLang="ru-RU" sz="1200">
                <a:solidFill>
                  <a:prstClr val="black"/>
                </a:solidFill>
                <a:latin typeface="Arial Narrow" panose="020B0606020202030204" pitchFamily="34" charset="0"/>
              </a:rPr>
              <a:t>Это позволит перейти на стандарты </a:t>
            </a:r>
            <a:r>
              <a:rPr lang="ru-RU" altLang="ru-RU" sz="1200" b="1" u="sng">
                <a:solidFill>
                  <a:srgbClr val="002060"/>
                </a:solidFill>
                <a:latin typeface="Arial Narrow" panose="020B0606020202030204" pitchFamily="34" charset="0"/>
              </a:rPr>
              <a:t>СТРАН ОЭСР, КОТОРЫЕ СОСТАВЛЯЮТ  1 500 НАСЕЛЕНИЯ НА 1 ВРАЧА </a:t>
            </a:r>
            <a:r>
              <a:rPr lang="ru-RU" altLang="ru-RU" sz="1200">
                <a:solidFill>
                  <a:prstClr val="black"/>
                </a:solidFill>
                <a:latin typeface="Arial Narrow" panose="020B0606020202030204" pitchFamily="34" charset="0"/>
              </a:rPr>
              <a:t>общей практики, в</a:t>
            </a:r>
            <a:r>
              <a:rPr lang="ru-RU" altLang="ru-RU" sz="1200" i="1">
                <a:solidFill>
                  <a:prstClr val="black"/>
                </a:solidFill>
                <a:latin typeface="Arial Narrow" panose="020B0606020202030204" pitchFamily="34" charset="0"/>
              </a:rPr>
              <a:t> РК - 2070 человек</a:t>
            </a:r>
          </a:p>
        </p:txBody>
      </p:sp>
      <p:sp>
        <p:nvSpPr>
          <p:cNvPr id="24593" name="TextBox 24"/>
          <p:cNvSpPr txBox="1">
            <a:spLocks noChangeArrowheads="1"/>
          </p:cNvSpPr>
          <p:nvPr/>
        </p:nvSpPr>
        <p:spPr bwMode="auto">
          <a:xfrm>
            <a:off x="9991725" y="620713"/>
            <a:ext cx="331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>
                <a:solidFill>
                  <a:prstClr val="white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4594" name="TextBox 25"/>
          <p:cNvSpPr txBox="1">
            <a:spLocks noChangeArrowheads="1"/>
          </p:cNvSpPr>
          <p:nvPr/>
        </p:nvSpPr>
        <p:spPr bwMode="auto">
          <a:xfrm>
            <a:off x="9980614" y="2093914"/>
            <a:ext cx="3333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>
                <a:solidFill>
                  <a:prstClr val="white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4595" name="Прямоугольник 27"/>
          <p:cNvSpPr>
            <a:spLocks noChangeArrowheads="1"/>
          </p:cNvSpPr>
          <p:nvPr/>
        </p:nvSpPr>
        <p:spPr bwMode="auto">
          <a:xfrm>
            <a:off x="6145214" y="2171701"/>
            <a:ext cx="36417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300" b="1">
                <a:solidFill>
                  <a:prstClr val="black"/>
                </a:solidFill>
              </a:rPr>
              <a:t>ПОЭТАПНОЕ РАСШИРЕНИЕ УСЛУГ ПО РЕАБИЛИТАЦИИ</a:t>
            </a:r>
            <a:endParaRPr lang="ru-RU" altLang="ru-RU" sz="1300">
              <a:solidFill>
                <a:prstClr val="black"/>
              </a:solidFill>
            </a:endParaRPr>
          </a:p>
        </p:txBody>
      </p:sp>
      <p:sp>
        <p:nvSpPr>
          <p:cNvPr id="24596" name="Объект 2"/>
          <p:cNvSpPr txBox="1">
            <a:spLocks/>
          </p:cNvSpPr>
          <p:nvPr/>
        </p:nvSpPr>
        <p:spPr bwMode="auto">
          <a:xfrm>
            <a:off x="6110289" y="1122364"/>
            <a:ext cx="4302125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altLang="ru-RU" sz="1200">
                <a:solidFill>
                  <a:prstClr val="black"/>
                </a:solidFill>
                <a:latin typeface="Arial Narrow" panose="020B0606020202030204" pitchFamily="34" charset="0"/>
              </a:rPr>
              <a:t>К 2030 году предполагается увеличение расходов на амбулаторное лекарственное обеспечение</a:t>
            </a:r>
            <a:endParaRPr lang="ru-RU" altLang="ru-RU" sz="1200" b="1" u="sng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 fontAlgn="base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altLang="ru-RU" sz="1200">
                <a:solidFill>
                  <a:prstClr val="black"/>
                </a:solidFill>
                <a:latin typeface="Arial Narrow" panose="020B0606020202030204" pitchFamily="34" charset="0"/>
              </a:rPr>
              <a:t>Покрытие дефицита и увеличение (пересмотр) категорий лиц по действующим обязательствам, расширение АЛО для широкого круга лиц по часто встречающимся заболеваниям</a:t>
            </a:r>
            <a:endParaRPr lang="ru-RU" altLang="ru-RU" sz="120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4597" name="Объект 2"/>
          <p:cNvSpPr txBox="1">
            <a:spLocks/>
          </p:cNvSpPr>
          <p:nvPr/>
        </p:nvSpPr>
        <p:spPr bwMode="auto">
          <a:xfrm>
            <a:off x="6091238" y="2640014"/>
            <a:ext cx="4303712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altLang="ru-RU" sz="1200">
                <a:solidFill>
                  <a:prstClr val="black"/>
                </a:solidFill>
                <a:latin typeface="Arial Narrow" panose="020B0606020202030204" pitchFamily="34" charset="0"/>
              </a:rPr>
              <a:t>В связи с внедрение новых технологий, а также с целью улучшения качества жизни </a:t>
            </a:r>
            <a:r>
              <a:rPr lang="ru-RU" altLang="ru-RU" sz="1200" b="1">
                <a:solidFill>
                  <a:srgbClr val="002060"/>
                </a:solidFill>
                <a:latin typeface="Arial Narrow" panose="020B0606020202030204" pitchFamily="34" charset="0"/>
              </a:rPr>
              <a:t>НЕОБХОДИМО РАЗВИВАТЬ УСЛУГИ РЕАБИЛИТАЦИИ ПОСЛЕ ОПЕРАЦИЙ, ИНСУЛЬТА, ДЕТЕЙ И ВЗРОСЛЫХ С ДЦП И ДР. </a:t>
            </a:r>
          </a:p>
        </p:txBody>
      </p:sp>
      <p:sp>
        <p:nvSpPr>
          <p:cNvPr id="24598" name="Объект 2"/>
          <p:cNvSpPr txBox="1">
            <a:spLocks/>
          </p:cNvSpPr>
          <p:nvPr/>
        </p:nvSpPr>
        <p:spPr bwMode="auto">
          <a:xfrm>
            <a:off x="1816100" y="2651125"/>
            <a:ext cx="4021138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altLang="ru-RU" sz="1200">
                <a:solidFill>
                  <a:prstClr val="black"/>
                </a:solidFill>
                <a:latin typeface="Arial Narrow" panose="020B0606020202030204" pitchFamily="34" charset="0"/>
              </a:rPr>
              <a:t>К 2030 году предполагается увеличение заработных плат врачей </a:t>
            </a:r>
            <a:r>
              <a:rPr lang="ru-RU" altLang="ru-RU" sz="1200" b="1" u="sng">
                <a:solidFill>
                  <a:srgbClr val="1F497D"/>
                </a:solidFill>
                <a:latin typeface="Arial Narrow" panose="020B0606020202030204" pitchFamily="34" charset="0"/>
              </a:rPr>
              <a:t>в</a:t>
            </a:r>
            <a:r>
              <a:rPr lang="ru-RU" altLang="ru-RU" sz="1200" b="1" u="sng">
                <a:solidFill>
                  <a:srgbClr val="002060"/>
                </a:solidFill>
                <a:latin typeface="Arial Narrow" panose="020B0606020202030204" pitchFamily="34" charset="0"/>
              </a:rPr>
              <a:t> 2 РАЗА </a:t>
            </a:r>
            <a:r>
              <a:rPr lang="ru-RU" altLang="ru-RU" sz="1200">
                <a:solidFill>
                  <a:prstClr val="black"/>
                </a:solidFill>
                <a:latin typeface="Arial Narrow" panose="020B0606020202030204" pitchFamily="34" charset="0"/>
              </a:rPr>
              <a:t>в реальном выражении, других медицинских работников в </a:t>
            </a:r>
            <a:r>
              <a:rPr lang="ru-RU" altLang="ru-RU" sz="1200" b="1" u="sng">
                <a:solidFill>
                  <a:srgbClr val="002060"/>
                </a:solidFill>
                <a:latin typeface="Arial Narrow" panose="020B0606020202030204" pitchFamily="34" charset="0"/>
              </a:rPr>
              <a:t>1,2 РАЗА</a:t>
            </a:r>
            <a:r>
              <a:rPr lang="ru-RU" altLang="ru-RU" sz="1200">
                <a:solidFill>
                  <a:srgbClr val="002060"/>
                </a:solidFill>
                <a:latin typeface="Arial Narrow" panose="020B0606020202030204" pitchFamily="34" charset="0"/>
              </a:rPr>
              <a:t>. </a:t>
            </a:r>
          </a:p>
          <a:p>
            <a:pPr algn="just" fontAlgn="base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altLang="ru-RU" sz="1200">
                <a:solidFill>
                  <a:prstClr val="black"/>
                </a:solidFill>
                <a:latin typeface="Arial Narrow" panose="020B0606020202030204" pitchFamily="34" charset="0"/>
              </a:rPr>
              <a:t>Расчеты произведены с учетом </a:t>
            </a:r>
            <a:r>
              <a:rPr lang="ru-RU" altLang="ru-RU" sz="1200" b="1" u="sng">
                <a:solidFill>
                  <a:srgbClr val="002060"/>
                </a:solidFill>
                <a:latin typeface="Arial Narrow" panose="020B0606020202030204" pitchFamily="34" charset="0"/>
              </a:rPr>
              <a:t>ДОСТИЖЕНИЯ К 2030 ГОДУ СОПОСТАВИМОГО С ОЭСР ПОКАЗАТЕЛЯ</a:t>
            </a:r>
            <a:endParaRPr lang="ru-RU" altLang="ru-RU" sz="120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270126" y="2219325"/>
            <a:ext cx="3573463" cy="4318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300" dirty="0">
              <a:solidFill>
                <a:prstClr val="white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316164" y="3862388"/>
            <a:ext cx="3521075" cy="4318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096000" y="3862388"/>
            <a:ext cx="3822700" cy="4318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38" name="Объект 2"/>
          <p:cNvSpPr txBox="1">
            <a:spLocks/>
          </p:cNvSpPr>
          <p:nvPr/>
        </p:nvSpPr>
        <p:spPr>
          <a:xfrm>
            <a:off x="1839914" y="4403725"/>
            <a:ext cx="3997325" cy="107950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Clr>
                <a:srgbClr val="002060"/>
              </a:buClr>
              <a:buNone/>
              <a:defRPr/>
            </a:pPr>
            <a:r>
              <a:rPr lang="ru-RU" sz="1200" dirty="0">
                <a:solidFill>
                  <a:prstClr val="black"/>
                </a:solidFill>
                <a:latin typeface="Arial Narrow" panose="020B0606020202030204" pitchFamily="34" charset="0"/>
              </a:rPr>
              <a:t>Для достижения показателей, сопоставимых со странами ОЭСР, предполагается </a:t>
            </a: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УВЕЛИЧИТЬ</a:t>
            </a:r>
          </a:p>
          <a:p>
            <a:pPr marL="180975" indent="-180975" algn="just">
              <a:spcBef>
                <a:spcPts val="600"/>
              </a:spcBef>
              <a:buClr>
                <a:srgbClr val="002060"/>
              </a:buClr>
              <a:defRPr/>
            </a:pP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 ЧИСЛЕННОСТЬ СРЕДНИХ И МЛАДШИХ МЕД. РАБОТНИКОВ</a:t>
            </a: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Arial Narrow" panose="020B0606020202030204" pitchFamily="34" charset="0"/>
              </a:rPr>
              <a:t>до 7 800 человек</a:t>
            </a:r>
          </a:p>
          <a:p>
            <a:pPr marL="180975" indent="-180975"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ru-RU" sz="12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КОЭФФИЦИЕНТ ОБЕСПЕЧЕННОСТИ КОЙКАМИ </a:t>
            </a:r>
            <a:r>
              <a:rPr lang="ru-RU" sz="1200" b="1" u="sng" dirty="0">
                <a:solidFill>
                  <a:prstClr val="black"/>
                </a:solidFill>
                <a:latin typeface="Arial Narrow" panose="020B0606020202030204" pitchFamily="34" charset="0"/>
              </a:rPr>
              <a:t>-</a:t>
            </a:r>
            <a:r>
              <a:rPr lang="ru-RU" sz="1200" dirty="0">
                <a:solidFill>
                  <a:prstClr val="black"/>
                </a:solidFill>
                <a:latin typeface="Arial Narrow" panose="020B0606020202030204" pitchFamily="34" charset="0"/>
              </a:rPr>
              <a:t> с 0,03 до 0,4 на 1000 человек населения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2238376" y="3833814"/>
            <a:ext cx="3598863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300" b="1" spc="-100" dirty="0">
                <a:solidFill>
                  <a:prstClr val="black"/>
                </a:solidFill>
              </a:rPr>
              <a:t>ПОЭТАПНОЕ РАСШИРЕНИЕ ПАЛЛИАТИВНОЙ ПОМОЩИ </a:t>
            </a:r>
          </a:p>
          <a:p>
            <a:pPr algn="ctr">
              <a:defRPr/>
            </a:pPr>
            <a:r>
              <a:rPr lang="ru-RU" sz="1300" b="1" spc="-100" dirty="0">
                <a:solidFill>
                  <a:prstClr val="black"/>
                </a:solidFill>
              </a:rPr>
              <a:t>И СЕСТРИНСКОГО УХОДА </a:t>
            </a:r>
            <a:endParaRPr lang="ru-RU" sz="1300" spc="-100" dirty="0">
              <a:solidFill>
                <a:prstClr val="black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817689" y="3862388"/>
            <a:ext cx="503237" cy="4318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917114" y="3862388"/>
            <a:ext cx="504825" cy="431800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24606" name="TextBox 41"/>
          <p:cNvSpPr txBox="1">
            <a:spLocks noChangeArrowheads="1"/>
          </p:cNvSpPr>
          <p:nvPr/>
        </p:nvSpPr>
        <p:spPr bwMode="auto">
          <a:xfrm>
            <a:off x="1890714" y="3775075"/>
            <a:ext cx="3333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>
                <a:solidFill>
                  <a:prstClr val="white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1809750" y="3862388"/>
            <a:ext cx="4027488" cy="286861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096001" y="3857626"/>
            <a:ext cx="4316413" cy="287337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24609" name="TextBox 44"/>
          <p:cNvSpPr txBox="1">
            <a:spLocks noChangeArrowheads="1"/>
          </p:cNvSpPr>
          <p:nvPr/>
        </p:nvSpPr>
        <p:spPr bwMode="auto">
          <a:xfrm>
            <a:off x="10010776" y="3748089"/>
            <a:ext cx="3333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>
                <a:solidFill>
                  <a:prstClr val="white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24610" name="Прямоугольник 45"/>
          <p:cNvSpPr>
            <a:spLocks noChangeArrowheads="1"/>
          </p:cNvSpPr>
          <p:nvPr/>
        </p:nvSpPr>
        <p:spPr bwMode="auto">
          <a:xfrm>
            <a:off x="6094413" y="3841751"/>
            <a:ext cx="38227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300" b="1">
                <a:solidFill>
                  <a:prstClr val="black"/>
                </a:solidFill>
              </a:rPr>
              <a:t>ПОЭТАПНОЕ ВКЛЮЧЕНИЕ В ТАРИФ АМОРТИЗАЦИИ</a:t>
            </a:r>
            <a:endParaRPr lang="ru-RU" altLang="ru-RU" sz="1300">
              <a:solidFill>
                <a:prstClr val="black"/>
              </a:solidFill>
            </a:endParaRPr>
          </a:p>
        </p:txBody>
      </p:sp>
      <p:sp>
        <p:nvSpPr>
          <p:cNvPr id="47" name="Объект 2"/>
          <p:cNvSpPr txBox="1">
            <a:spLocks/>
          </p:cNvSpPr>
          <p:nvPr/>
        </p:nvSpPr>
        <p:spPr>
          <a:xfrm>
            <a:off x="6124575" y="4276725"/>
            <a:ext cx="4287838" cy="1144588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Амортизацию предполагается </a:t>
            </a:r>
            <a:r>
              <a:rPr lang="ru-RU" sz="14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ВКЛЮЧИТЬ В ТАРИФ С 2018 ГОДА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Включение амортизации в тариф обусловлено необходимостью </a:t>
            </a:r>
            <a:r>
              <a:rPr lang="ru-RU" sz="1400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ВЫРОВНЯТЬ КОНКУРЕНТНУЮ СРЕДУ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для частных поставщиков медицинских услуг, а также для обеспечения качества медицинских услуг</a:t>
            </a:r>
          </a:p>
        </p:txBody>
      </p:sp>
      <p:sp>
        <p:nvSpPr>
          <p:cNvPr id="24612" name="Номер слайда 2"/>
          <p:cNvSpPr txBox="1">
            <a:spLocks/>
          </p:cNvSpPr>
          <p:nvPr/>
        </p:nvSpPr>
        <p:spPr bwMode="auto">
          <a:xfrm>
            <a:off x="7554913" y="8120063"/>
            <a:ext cx="1600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3323320-D591-4D3B-B45A-7D44E13A54D7}" type="slidenum">
              <a:rPr lang="ru-RU" altLang="ru-RU" sz="1100">
                <a:solidFill>
                  <a:srgbClr val="898989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</a:t>
            </a:fld>
            <a:endParaRPr lang="ru-RU" altLang="ru-RU" sz="1100">
              <a:solidFill>
                <a:srgbClr val="898989"/>
              </a:solidFill>
            </a:endParaRPr>
          </a:p>
        </p:txBody>
      </p:sp>
      <p:sp>
        <p:nvSpPr>
          <p:cNvPr id="24613" name="Номер слайда 7"/>
          <p:cNvSpPr txBox="1">
            <a:spLocks/>
          </p:cNvSpPr>
          <p:nvPr/>
        </p:nvSpPr>
        <p:spPr bwMode="auto">
          <a:xfrm>
            <a:off x="7920038" y="8256588"/>
            <a:ext cx="15430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40B3A773-D600-43E1-8141-D11066DAD842}" type="slidenum">
              <a:rPr lang="ru-RU" altLang="ru-RU" sz="1100">
                <a:solidFill>
                  <a:srgbClr val="898989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</a:t>
            </a:fld>
            <a:endParaRPr lang="ru-RU" altLang="ru-RU" sz="1100">
              <a:solidFill>
                <a:srgbClr val="898989"/>
              </a:solidFill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2293938" y="5600700"/>
            <a:ext cx="3543300" cy="431800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6092826" y="5591175"/>
            <a:ext cx="3819525" cy="433388"/>
          </a:xfrm>
          <a:prstGeom prst="roundRect">
            <a:avLst>
              <a:gd name="adj" fmla="val 0"/>
            </a:avLst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208213" y="5573713"/>
            <a:ext cx="3562350" cy="4937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300" b="1" spc="-100" dirty="0">
                <a:solidFill>
                  <a:prstClr val="black"/>
                </a:solidFill>
              </a:rPr>
              <a:t>ВТМУ: ПОЭТАПНОЕ ОБЕСПЕЧЕНИЕ ДОСТУПНОСТИ МЕДИЦИНСКИХ УСЛУГ</a:t>
            </a:r>
            <a:endParaRPr lang="ru-RU" sz="1300" spc="-100" dirty="0">
              <a:solidFill>
                <a:prstClr val="black"/>
              </a:solidFill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1790700" y="5591175"/>
            <a:ext cx="503238" cy="433388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9906000" y="5591175"/>
            <a:ext cx="509588" cy="433388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>
              <a:solidFill>
                <a:prstClr val="white"/>
              </a:solidFill>
            </a:endParaRPr>
          </a:p>
        </p:txBody>
      </p:sp>
      <p:sp>
        <p:nvSpPr>
          <p:cNvPr id="24619" name="TextBox 61"/>
          <p:cNvSpPr txBox="1">
            <a:spLocks noChangeArrowheads="1"/>
          </p:cNvSpPr>
          <p:nvPr/>
        </p:nvSpPr>
        <p:spPr bwMode="auto">
          <a:xfrm>
            <a:off x="1903414" y="5507038"/>
            <a:ext cx="3317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>
                <a:solidFill>
                  <a:prstClr val="white"/>
                </a:solidFill>
                <a:latin typeface="Century Gothic" panose="020B0502020202020204" pitchFamily="34" charset="0"/>
              </a:rPr>
              <a:t>7</a:t>
            </a:r>
          </a:p>
        </p:txBody>
      </p:sp>
      <p:sp>
        <p:nvSpPr>
          <p:cNvPr id="24620" name="TextBox 64"/>
          <p:cNvSpPr txBox="1">
            <a:spLocks noChangeArrowheads="1"/>
          </p:cNvSpPr>
          <p:nvPr/>
        </p:nvSpPr>
        <p:spPr bwMode="auto">
          <a:xfrm>
            <a:off x="10010776" y="5507038"/>
            <a:ext cx="333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>
                <a:solidFill>
                  <a:prstClr val="white"/>
                </a:solidFill>
                <a:latin typeface="Century Gothic" panose="020B0502020202020204" pitchFamily="34" charset="0"/>
              </a:rPr>
              <a:t>8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6137276" y="5553076"/>
            <a:ext cx="3744913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300" b="1" spc="-100" dirty="0">
                <a:solidFill>
                  <a:prstClr val="black"/>
                </a:solidFill>
              </a:rPr>
              <a:t>ПМСП: ПОЭТАПНОЕ ОБЕСПЕЧЕНИЕ ДОСТУПНОСТИ МЕДИЦИНСКИХ УСЛУГ</a:t>
            </a:r>
          </a:p>
        </p:txBody>
      </p:sp>
      <p:sp>
        <p:nvSpPr>
          <p:cNvPr id="24622" name="Объект 2"/>
          <p:cNvSpPr txBox="1">
            <a:spLocks/>
          </p:cNvSpPr>
          <p:nvPr/>
        </p:nvSpPr>
        <p:spPr bwMode="auto">
          <a:xfrm>
            <a:off x="6096001" y="6005514"/>
            <a:ext cx="4316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altLang="ru-RU" sz="1200">
                <a:solidFill>
                  <a:prstClr val="black"/>
                </a:solidFill>
                <a:latin typeface="Arial Narrow" panose="020B0606020202030204" pitchFamily="34" charset="0"/>
              </a:rPr>
              <a:t>Предполагается</a:t>
            </a:r>
            <a:r>
              <a:rPr lang="ru-RU" altLang="ru-RU" sz="1200" b="1" u="sng">
                <a:solidFill>
                  <a:srgbClr val="002060"/>
                </a:solidFill>
                <a:latin typeface="Arial Narrow" panose="020B0606020202030204" pitchFamily="34" charset="0"/>
              </a:rPr>
              <a:t> РАСШИРИТЬ ОБЪЕМ МЕДИЦИНСКИХ УСЛУГ </a:t>
            </a:r>
            <a:r>
              <a:rPr lang="ru-RU" altLang="ru-RU" sz="1200">
                <a:solidFill>
                  <a:prstClr val="black"/>
                </a:solidFill>
                <a:latin typeface="Arial Narrow" panose="020B0606020202030204" pitchFamily="34" charset="0"/>
              </a:rPr>
              <a:t>(сокращение очередей, в том числе через вовлечение новых поставщиков услуг)</a:t>
            </a:r>
          </a:p>
        </p:txBody>
      </p:sp>
      <p:sp>
        <p:nvSpPr>
          <p:cNvPr id="24623" name="Объект 2"/>
          <p:cNvSpPr txBox="1">
            <a:spLocks/>
          </p:cNvSpPr>
          <p:nvPr/>
        </p:nvSpPr>
        <p:spPr bwMode="auto">
          <a:xfrm>
            <a:off x="1819276" y="6024564"/>
            <a:ext cx="40179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fontAlgn="base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altLang="ru-RU" sz="1200">
                <a:solidFill>
                  <a:prstClr val="black"/>
                </a:solidFill>
                <a:latin typeface="Arial Narrow" panose="020B0606020202030204" pitchFamily="34" charset="0"/>
              </a:rPr>
              <a:t>Предполагается</a:t>
            </a:r>
            <a:r>
              <a:rPr lang="ru-RU" altLang="ru-RU" sz="1200" b="1" u="sng">
                <a:solidFill>
                  <a:srgbClr val="002060"/>
                </a:solidFill>
                <a:latin typeface="Arial Narrow" panose="020B0606020202030204" pitchFamily="34" charset="0"/>
              </a:rPr>
              <a:t> УВЕЛИЧИТЬ И РАСШИРИТЬ ОБЪЕМ МЕДИЦИНСКИХ УСЛУГ </a:t>
            </a:r>
            <a:r>
              <a:rPr lang="ru-RU" altLang="ru-RU" sz="1200">
                <a:solidFill>
                  <a:prstClr val="black"/>
                </a:solidFill>
                <a:latin typeface="Arial Narrow" panose="020B0606020202030204" pitchFamily="34" charset="0"/>
              </a:rPr>
              <a:t>(сокращение очередей, в том числе через вовлечение новых поставщиков услуг)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186612" y="31749"/>
            <a:ext cx="11597951" cy="6773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80000"/>
              </a:lnSpc>
              <a:buClr>
                <a:srgbClr val="C00000"/>
              </a:buClr>
              <a:defRPr/>
            </a:pPr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Times New Roman" panose="02020603050405020304" pitchFamily="18" charset="0"/>
              </a:rPr>
              <a:t>КАЧЕСТВЕННЫЕ ИЗМЕНЕНИЯ В ОКАЗАНИИ МЕДИЦИНСКОЙ </a:t>
            </a:r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Times New Roman" panose="02020603050405020304" pitchFamily="18" charset="0"/>
              </a:rPr>
              <a:t>ПОМОЩИ</a:t>
            </a:r>
            <a:endParaRPr lang="ru-RU" altLang="ru-RU" sz="2400" b="1" dirty="0">
              <a:solidFill>
                <a:schemeClr val="accent1">
                  <a:lumMod val="50000"/>
                </a:schemeClr>
              </a:solidFill>
              <a:latin typeface="Arial Narrow"/>
              <a:ea typeface="Times New Roman" panose="02020603050405020304" pitchFamily="18" charset="0"/>
            </a:endParaRPr>
          </a:p>
        </p:txBody>
      </p:sp>
      <p:sp>
        <p:nvSpPr>
          <p:cNvPr id="5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3646" y="6341575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z="28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pPr/>
              <a:t>15</a:t>
            </a:fld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1202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8"/>
          <p:cNvSpPr txBox="1">
            <a:spLocks/>
          </p:cNvSpPr>
          <p:nvPr>
            <p:custDataLst>
              <p:tags r:id="rId1"/>
            </p:custDataLst>
          </p:nvPr>
        </p:nvSpPr>
        <p:spPr bwMode="gray">
          <a:xfrm>
            <a:off x="2813381" y="950292"/>
            <a:ext cx="3100258" cy="146181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3175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Внедрение ОСМС.</a:t>
            </a:r>
          </a:p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Обеспечение </a:t>
            </a:r>
            <a:r>
              <a:rPr lang="ru-RU" sz="1400" dirty="0">
                <a:solidFill>
                  <a:prstClr val="white"/>
                </a:solidFill>
                <a:latin typeface="Century Gothic" panose="020B0502020202020204" pitchFamily="34" charset="0"/>
              </a:rPr>
              <a:t>эффективности управления и финансирования </a:t>
            </a:r>
            <a:r>
              <a:rPr lang="ru-RU" sz="1400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здравоохранения </a:t>
            </a:r>
            <a:endParaRPr lang="ru-RU" sz="140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28"/>
          <p:cNvSpPr txBox="1">
            <a:spLocks/>
          </p:cNvSpPr>
          <p:nvPr>
            <p:custDataLst>
              <p:tags r:id="rId2"/>
            </p:custDataLst>
          </p:nvPr>
        </p:nvSpPr>
        <p:spPr bwMode="gray">
          <a:xfrm>
            <a:off x="2808507" y="2515953"/>
            <a:ext cx="3104613" cy="133199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3175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Внедрение </a:t>
            </a:r>
            <a:r>
              <a:rPr lang="ru-RU" sz="1400" dirty="0">
                <a:solidFill>
                  <a:prstClr val="white"/>
                </a:solidFill>
                <a:latin typeface="Century Gothic" panose="020B0502020202020204" pitchFamily="34" charset="0"/>
              </a:rPr>
              <a:t>новой политики по охране здоровья на основе интегрированного подхода к профилактике и управлению </a:t>
            </a:r>
            <a:r>
              <a:rPr lang="ru-RU" sz="1400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болезнями</a:t>
            </a:r>
            <a:endParaRPr lang="ru-RU" sz="140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28"/>
          <p:cNvSpPr txBox="1">
            <a:spLocks/>
          </p:cNvSpPr>
          <p:nvPr>
            <p:custDataLst>
              <p:tags r:id="rId3"/>
            </p:custDataLst>
          </p:nvPr>
        </p:nvSpPr>
        <p:spPr bwMode="gray">
          <a:xfrm>
            <a:off x="2813381" y="3951801"/>
            <a:ext cx="3104612" cy="165183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3175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solidFill>
                  <a:prstClr val="white"/>
                </a:solidFill>
                <a:latin typeface="Century Gothic" panose="020B0502020202020204" pitchFamily="34" charset="0"/>
              </a:rPr>
              <a:t>Рациональное использование ресурсов и оптимизация инфраструктуры системы </a:t>
            </a:r>
          </a:p>
        </p:txBody>
      </p:sp>
      <p:sp>
        <p:nvSpPr>
          <p:cNvPr id="33" name="AutoShape 14"/>
          <p:cNvSpPr>
            <a:spLocks noChangeArrowheads="1"/>
          </p:cNvSpPr>
          <p:nvPr/>
        </p:nvSpPr>
        <p:spPr bwMode="gray">
          <a:xfrm rot="5400000">
            <a:off x="5614293" y="1503772"/>
            <a:ext cx="1315104" cy="296267"/>
          </a:xfrm>
          <a:prstGeom prst="triangle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20" tIns="45563" rIns="91120" bIns="45563" anchor="ctr"/>
          <a:lstStyle/>
          <a:p>
            <a:pPr marL="512495" indent="-512495" defTabSz="909662">
              <a:spcBef>
                <a:spcPct val="20000"/>
              </a:spcBef>
              <a:defRPr/>
            </a:pPr>
            <a:endParaRPr lang="ru-RU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8" name="AutoShape 14"/>
          <p:cNvSpPr>
            <a:spLocks noChangeArrowheads="1"/>
          </p:cNvSpPr>
          <p:nvPr/>
        </p:nvSpPr>
        <p:spPr bwMode="gray">
          <a:xfrm rot="5400000">
            <a:off x="5568617" y="2943806"/>
            <a:ext cx="1459239" cy="349056"/>
          </a:xfrm>
          <a:prstGeom prst="triangle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20" tIns="45563" rIns="91120" bIns="45563" anchor="ctr"/>
          <a:lstStyle/>
          <a:p>
            <a:pPr marL="512495" indent="-512495" defTabSz="909662">
              <a:spcBef>
                <a:spcPct val="20000"/>
              </a:spcBef>
              <a:defRPr/>
            </a:pPr>
            <a:endParaRPr lang="ru-RU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2" name="AutoShape 14"/>
          <p:cNvSpPr>
            <a:spLocks noChangeArrowheads="1"/>
          </p:cNvSpPr>
          <p:nvPr/>
        </p:nvSpPr>
        <p:spPr bwMode="gray">
          <a:xfrm rot="5400000">
            <a:off x="5499919" y="4618573"/>
            <a:ext cx="1540338" cy="336000"/>
          </a:xfrm>
          <a:prstGeom prst="triangle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20" tIns="45563" rIns="91120" bIns="45563" anchor="ctr"/>
          <a:lstStyle/>
          <a:p>
            <a:pPr marL="512495" indent="-512495" defTabSz="909662">
              <a:spcBef>
                <a:spcPct val="20000"/>
              </a:spcBef>
              <a:defRPr/>
            </a:pPr>
            <a:endParaRPr lang="ru-RU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555037" y="2515953"/>
            <a:ext cx="5418602" cy="1332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pPr marL="541338" lvl="1" indent="-541338" defTabSz="914400">
              <a:spcBef>
                <a:spcPts val="300"/>
              </a:spcBef>
              <a:spcAft>
                <a:spcPts val="300"/>
              </a:spcAft>
            </a:pPr>
            <a:r>
              <a:rPr lang="ru-RU" sz="1200" b="1" cap="all" dirty="0">
                <a:solidFill>
                  <a:prstClr val="black"/>
                </a:solidFill>
                <a:latin typeface="Century Gothic" panose="020B0502020202020204" pitchFamily="34" charset="0"/>
              </a:rPr>
              <a:t>Шаг </a:t>
            </a:r>
            <a:r>
              <a:rPr lang="ru-RU" sz="1200" b="1" cap="all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4.  </a:t>
            </a:r>
            <a:r>
              <a:rPr lang="ru-RU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Создание службы </a:t>
            </a:r>
            <a:r>
              <a:rPr lang="ru-RU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общественного </a:t>
            </a:r>
            <a:r>
              <a:rPr lang="ru-RU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здравоохранения  (</a:t>
            </a:r>
            <a:r>
              <a:rPr lang="ru-RU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СОЗ) </a:t>
            </a:r>
            <a:r>
              <a:rPr lang="ru-RU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и развитие </a:t>
            </a:r>
            <a:r>
              <a:rPr lang="ru-RU" sz="1200" dirty="0" err="1" smtClean="0">
                <a:solidFill>
                  <a:prstClr val="black"/>
                </a:solidFill>
                <a:latin typeface="Century Gothic" panose="020B0502020202020204" pitchFamily="34" charset="0"/>
              </a:rPr>
              <a:t>межсекторального</a:t>
            </a:r>
            <a:r>
              <a:rPr lang="ru-RU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 взаимодействия;</a:t>
            </a:r>
            <a:endParaRPr lang="ru-RU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541338" lvl="1" indent="-541338" defTabSz="914400">
              <a:spcBef>
                <a:spcPts val="300"/>
              </a:spcBef>
              <a:spcAft>
                <a:spcPts val="300"/>
              </a:spcAft>
            </a:pPr>
            <a:r>
              <a:rPr lang="ru-RU" sz="1200" b="1" cap="all" dirty="0">
                <a:solidFill>
                  <a:prstClr val="black"/>
                </a:solidFill>
                <a:latin typeface="Century Gothic" panose="020B0502020202020204" pitchFamily="34" charset="0"/>
              </a:rPr>
              <a:t>Шаг </a:t>
            </a:r>
            <a:r>
              <a:rPr lang="ru-RU" sz="1200" b="1" cap="all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5. </a:t>
            </a:r>
            <a:r>
              <a:rPr lang="ru-RU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Приоритетное развитие первичной медицинской помощи (ПМСП);</a:t>
            </a:r>
          </a:p>
          <a:p>
            <a:pPr marL="541338" lvl="1" indent="-541338" defTabSz="914400">
              <a:spcBef>
                <a:spcPts val="300"/>
              </a:spcBef>
              <a:spcAft>
                <a:spcPts val="300"/>
              </a:spcAft>
            </a:pPr>
            <a:r>
              <a:rPr lang="ru-RU" sz="1200" b="1" cap="all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Шаг 6. </a:t>
            </a:r>
            <a:r>
              <a:rPr lang="ru-RU" sz="1200" cap="all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И</a:t>
            </a:r>
            <a:r>
              <a:rPr lang="ru-RU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нтеграция  всех уровней медицинской помощи вокруг интересов пациента;</a:t>
            </a:r>
            <a:endParaRPr lang="ru-RU" sz="1400" i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60936" y="950290"/>
            <a:ext cx="5418602" cy="14618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pPr marL="539750" lvl="1" indent="-539750" defTabSz="914400">
              <a:spcBef>
                <a:spcPts val="300"/>
              </a:spcBef>
              <a:spcAft>
                <a:spcPts val="300"/>
              </a:spcAft>
            </a:pPr>
            <a:r>
              <a:rPr lang="ru-RU" sz="1200" b="1" cap="all" dirty="0">
                <a:solidFill>
                  <a:prstClr val="black"/>
                </a:solidFill>
                <a:latin typeface="Century Gothic" panose="020B0502020202020204" pitchFamily="34" charset="0"/>
              </a:rPr>
              <a:t>Шаг </a:t>
            </a:r>
            <a:r>
              <a:rPr lang="ru-RU" sz="1200" b="1" cap="all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1. </a:t>
            </a:r>
            <a:r>
              <a:rPr lang="ru-RU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Внедрение обязательного социального медицинского страхования (ОСМС);</a:t>
            </a:r>
          </a:p>
          <a:p>
            <a:pPr marL="539750" lvl="1" indent="-539750" defTabSz="914400">
              <a:spcBef>
                <a:spcPts val="300"/>
              </a:spcBef>
              <a:spcAft>
                <a:spcPts val="300"/>
              </a:spcAft>
            </a:pPr>
            <a:r>
              <a:rPr lang="ru-RU" sz="1200" b="1" cap="all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Шаг 2. </a:t>
            </a:r>
            <a:r>
              <a:rPr lang="ru-RU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Управление качеством медицинской помощи и создание Объединенной Комиссии по качеству; </a:t>
            </a:r>
          </a:p>
          <a:p>
            <a:pPr marL="539750" lvl="1" indent="-539750" defTabSz="914400">
              <a:spcBef>
                <a:spcPts val="300"/>
              </a:spcBef>
              <a:spcAft>
                <a:spcPts val="300"/>
              </a:spcAft>
            </a:pPr>
            <a:r>
              <a:rPr lang="ru-RU" sz="1200" b="1" cap="all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Шаг 3. </a:t>
            </a:r>
            <a:r>
              <a:rPr lang="ru-RU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Развитие менеджмента и корпоративного управления в здравоохранении;</a:t>
            </a:r>
            <a:endParaRPr lang="ru-RU" sz="1400" i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55037" y="3951801"/>
            <a:ext cx="5424814" cy="16404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anchor="ctr">
            <a:noAutofit/>
          </a:bodyPr>
          <a:lstStyle/>
          <a:p>
            <a:pPr marL="539750" lvl="1" indent="-539750" defTabSz="914400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b="1" kern="0" cap="all" dirty="0">
                <a:solidFill>
                  <a:prstClr val="black"/>
                </a:solidFill>
                <a:latin typeface="Century Gothic" panose="020B0502020202020204" pitchFamily="34" charset="0"/>
              </a:rPr>
              <a:t>Шаг </a:t>
            </a:r>
            <a:r>
              <a:rPr lang="ru-RU" sz="1200" b="1" kern="0" cap="all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7.  </a:t>
            </a:r>
            <a:r>
              <a:rPr lang="ru-RU" sz="1200" kern="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Эффективное управление </a:t>
            </a:r>
            <a:r>
              <a:rPr lang="ru-RU" sz="1200" kern="0" dirty="0">
                <a:solidFill>
                  <a:prstClr val="black"/>
                </a:solidFill>
                <a:latin typeface="Century Gothic" panose="020B0502020202020204" pitchFamily="34" charset="0"/>
              </a:rPr>
              <a:t>человеческими </a:t>
            </a:r>
            <a:r>
              <a:rPr lang="ru-RU" sz="1200" kern="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ресурсами;</a:t>
            </a:r>
            <a:endParaRPr lang="ru-RU" sz="1200" kern="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539750" lvl="1" indent="-539750" defTabSz="914400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b="1" kern="0" cap="all" dirty="0">
                <a:solidFill>
                  <a:prstClr val="black"/>
                </a:solidFill>
                <a:latin typeface="Century Gothic" panose="020B0502020202020204" pitchFamily="34" charset="0"/>
              </a:rPr>
              <a:t>Шаг </a:t>
            </a:r>
            <a:r>
              <a:rPr lang="ru-RU" sz="1200" b="1" kern="0" cap="all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8. </a:t>
            </a:r>
            <a:r>
              <a:rPr lang="ru-RU" sz="1200" kern="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Реализация национальной политики лекарственного обеспечения;</a:t>
            </a:r>
          </a:p>
          <a:p>
            <a:pPr marL="539750" lvl="1" indent="-539750" defTabSz="914400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b="1" kern="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ШАГ 9. </a:t>
            </a:r>
            <a:r>
              <a:rPr lang="ru-RU" sz="1200" kern="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Повышение эффективности оснащения </a:t>
            </a:r>
            <a:r>
              <a:rPr lang="ru-RU" sz="1200" kern="0" dirty="0">
                <a:solidFill>
                  <a:prstClr val="black"/>
                </a:solidFill>
                <a:latin typeface="Century Gothic" panose="020B0502020202020204" pitchFamily="34" charset="0"/>
              </a:rPr>
              <a:t>медицинским </a:t>
            </a:r>
            <a:r>
              <a:rPr lang="ru-RU" sz="1200" kern="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оборудованием; </a:t>
            </a:r>
            <a:endParaRPr lang="ru-RU" sz="1200" kern="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539750" lvl="1" indent="-539750" defTabSz="914400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b="1" kern="0" cap="all" dirty="0">
                <a:solidFill>
                  <a:prstClr val="black"/>
                </a:solidFill>
                <a:latin typeface="Century Gothic" panose="020B0502020202020204" pitchFamily="34" charset="0"/>
              </a:rPr>
              <a:t>Шаг </a:t>
            </a:r>
            <a:r>
              <a:rPr lang="ru-RU" sz="1200" b="1" kern="0" cap="all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10. </a:t>
            </a:r>
            <a:r>
              <a:rPr lang="ru-RU" sz="1200" kern="0" dirty="0">
                <a:solidFill>
                  <a:prstClr val="black"/>
                </a:solidFill>
                <a:latin typeface="Century Gothic" panose="020B0502020202020204" pitchFamily="34" charset="0"/>
              </a:rPr>
              <a:t>Развитие </a:t>
            </a:r>
            <a:r>
              <a:rPr lang="ru-RU" sz="1200" kern="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инфраструктуры здравоохранения на основе государственно-частного партнерства.</a:t>
            </a:r>
            <a:endParaRPr lang="ru-RU" sz="1200" kern="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28169" y="1732394"/>
            <a:ext cx="2621864" cy="304532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b="1" dirty="0">
                <a:solidFill>
                  <a:schemeClr val="dk1"/>
                </a:solidFill>
              </a:rPr>
              <a:t>Цель</a:t>
            </a:r>
            <a:r>
              <a:rPr lang="ru-RU" b="1" dirty="0">
                <a:solidFill>
                  <a:schemeClr val="dk1"/>
                </a:solidFill>
              </a:rPr>
              <a:t> Программы</a:t>
            </a:r>
            <a:r>
              <a:rPr lang="x-none" b="1" dirty="0">
                <a:solidFill>
                  <a:schemeClr val="dk1"/>
                </a:solidFill>
              </a:rPr>
              <a:t>:</a:t>
            </a:r>
            <a:r>
              <a:rPr lang="ru-RU" b="1" dirty="0">
                <a:solidFill>
                  <a:schemeClr val="dk1"/>
                </a:solidFill>
              </a:rPr>
              <a:t> </a:t>
            </a:r>
          </a:p>
          <a:p>
            <a:pPr algn="ctr"/>
            <a:endParaRPr lang="ru-RU" b="1" dirty="0">
              <a:solidFill>
                <a:schemeClr val="dk1"/>
              </a:solidFill>
            </a:endParaRPr>
          </a:p>
          <a:p>
            <a:pPr algn="ctr"/>
            <a:r>
              <a:rPr lang="ru-RU" b="1" dirty="0">
                <a:solidFill>
                  <a:schemeClr val="dk1"/>
                </a:solidFill>
              </a:rPr>
              <a:t>Укрепление и охрана здоровья населения на основе </a:t>
            </a:r>
            <a:r>
              <a:rPr lang="ru-RU" b="1" dirty="0" smtClean="0">
                <a:solidFill>
                  <a:schemeClr val="dk1"/>
                </a:solidFill>
              </a:rPr>
              <a:t/>
            </a:r>
            <a:br>
              <a:rPr lang="ru-RU" b="1" dirty="0" smtClean="0">
                <a:solidFill>
                  <a:schemeClr val="dk1"/>
                </a:solidFill>
              </a:rPr>
            </a:br>
            <a:r>
              <a:rPr lang="ru-RU" b="1" dirty="0" smtClean="0">
                <a:solidFill>
                  <a:schemeClr val="dk1"/>
                </a:solidFill>
              </a:rPr>
              <a:t>ресурсосберегающих </a:t>
            </a:r>
            <a:r>
              <a:rPr lang="ru-RU" b="1" dirty="0">
                <a:solidFill>
                  <a:schemeClr val="dk1"/>
                </a:solidFill>
              </a:rPr>
              <a:t>технологий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255" y="6473689"/>
            <a:ext cx="1218490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ru-RU" dirty="0"/>
              <a:t>Увеличение ожидаемой </a:t>
            </a:r>
            <a:r>
              <a:rPr lang="ru-RU" dirty="0" smtClean="0"/>
              <a:t>средней продолжительности </a:t>
            </a:r>
            <a:r>
              <a:rPr lang="ru-RU" dirty="0"/>
              <a:t>жизни – с 71,8 2016 года до 73 лет  в 2019 году</a:t>
            </a:r>
          </a:p>
        </p:txBody>
      </p:sp>
      <p:sp>
        <p:nvSpPr>
          <p:cNvPr id="20" name="AutoShape 14"/>
          <p:cNvSpPr>
            <a:spLocks noChangeArrowheads="1"/>
          </p:cNvSpPr>
          <p:nvPr/>
        </p:nvSpPr>
        <p:spPr bwMode="gray">
          <a:xfrm rot="10800000">
            <a:off x="4338959" y="5780092"/>
            <a:ext cx="4104000" cy="324000"/>
          </a:xfrm>
          <a:prstGeom prst="triangle">
            <a:avLst>
              <a:gd name="adj" fmla="val 50000"/>
            </a:avLst>
          </a:prstGeom>
          <a:solidFill>
            <a:srgbClr val="C4534F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120" tIns="45563" rIns="91120" bIns="45563" anchor="ctr"/>
          <a:lstStyle/>
          <a:p>
            <a:pPr marL="512495" indent="-512495" defTabSz="909662">
              <a:spcBef>
                <a:spcPct val="20000"/>
              </a:spcBef>
              <a:defRPr/>
            </a:pPr>
            <a:endParaRPr lang="ru-RU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1" name="Shape 191"/>
          <p:cNvSpPr/>
          <p:nvPr/>
        </p:nvSpPr>
        <p:spPr>
          <a:xfrm>
            <a:off x="594025" y="249321"/>
            <a:ext cx="10157394" cy="547078"/>
          </a:xfrm>
          <a:prstGeom prst="roundRect">
            <a:avLst>
              <a:gd name="adj" fmla="val 30000"/>
            </a:avLst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2475" tIns="42475" rIns="42475" bIns="42475" anchor="ctr"/>
          <a:lstStyle>
            <a:lvl1pPr>
              <a:defRPr sz="24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Times New Roman" panose="02020603050405020304" pitchFamily="18" charset="0"/>
                <a:cs typeface="+mn-cs"/>
              </a:rPr>
              <a:t>РЕАЛИЗАЦИЯ ГОСПРОГРАММЫ «ДЕНСАУЛЫҚ» НА 2016 - 2019 ГОДЫ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 Narrow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3646" y="6341575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z="28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pPr/>
              <a:t>2</a:t>
            </a:fld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307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3339" y="2744548"/>
            <a:ext cx="11892984" cy="2676628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7862" y="77827"/>
            <a:ext cx="11425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">
              <a:spcBef>
                <a:spcPct val="0"/>
              </a:spcBef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Times New Roman" panose="02020603050405020304" pitchFamily="18" charset="0"/>
              </a:rPr>
              <a:t>ОБЩАЯ СХЕМА ФУНКЦИОНИРОВАНИЯ ОСМС  В РК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5344" y="5460573"/>
            <a:ext cx="354781" cy="6793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prstClr val="white"/>
                </a:solidFill>
              </a:rPr>
              <a:t>3</a:t>
            </a:r>
          </a:p>
        </p:txBody>
      </p:sp>
      <p:grpSp>
        <p:nvGrpSpPr>
          <p:cNvPr id="4" name="Группа 34"/>
          <p:cNvGrpSpPr/>
          <p:nvPr/>
        </p:nvGrpSpPr>
        <p:grpSpPr>
          <a:xfrm>
            <a:off x="363504" y="1347077"/>
            <a:ext cx="11433077" cy="1"/>
            <a:chOff x="245664" y="1638092"/>
            <a:chExt cx="8574808" cy="1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>
              <a:off x="5508104" y="1638092"/>
              <a:ext cx="3312368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45664" y="1638092"/>
              <a:ext cx="3593515" cy="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4144960" y="1638092"/>
              <a:ext cx="926085" cy="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Группа 33"/>
          <p:cNvGrpSpPr/>
          <p:nvPr/>
        </p:nvGrpSpPr>
        <p:grpSpPr>
          <a:xfrm>
            <a:off x="630284" y="844398"/>
            <a:ext cx="11032847" cy="484355"/>
            <a:chOff x="402015" y="991761"/>
            <a:chExt cx="8274635" cy="491571"/>
          </a:xfrm>
        </p:grpSpPr>
        <p:sp>
          <p:nvSpPr>
            <p:cNvPr id="9" name="TextBox 8"/>
            <p:cNvSpPr txBox="1"/>
            <p:nvPr/>
          </p:nvSpPr>
          <p:spPr>
            <a:xfrm>
              <a:off x="402015" y="1170969"/>
              <a:ext cx="3024530" cy="312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prstClr val="black"/>
                  </a:solidFill>
                </a:rPr>
                <a:t>Источники финансирования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52120" y="991761"/>
              <a:ext cx="3024530" cy="312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prstClr val="black"/>
                  </a:solidFill>
                </a:rPr>
                <a:t>Финансируемые услуги здравоохранения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72162" y="1170970"/>
              <a:ext cx="1605679" cy="312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prstClr val="black"/>
                  </a:solidFill>
                </a:rPr>
                <a:t>Плательщики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027311" y="1156841"/>
              <a:ext cx="123557" cy="218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00" b="1" dirty="0">
                  <a:solidFill>
                    <a:prstClr val="black"/>
                  </a:solidFill>
                </a:rPr>
                <a:t>5</a:t>
              </a:r>
            </a:p>
          </p:txBody>
        </p:sp>
      </p:grpSp>
      <p:grpSp>
        <p:nvGrpSpPr>
          <p:cNvPr id="15" name="Группа 1028"/>
          <p:cNvGrpSpPr/>
          <p:nvPr/>
        </p:nvGrpSpPr>
        <p:grpSpPr>
          <a:xfrm>
            <a:off x="164675" y="1362075"/>
            <a:ext cx="11798420" cy="1382473"/>
            <a:chOff x="123504" y="1362075"/>
            <a:chExt cx="8848815" cy="138247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23504" y="1542906"/>
              <a:ext cx="263108" cy="11554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prstClr val="white"/>
                  </a:solidFill>
                </a:rPr>
                <a:t>1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44080" y="1569786"/>
              <a:ext cx="640575" cy="110165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130562" y="1563434"/>
              <a:ext cx="3028623" cy="1086589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prstClr val="black"/>
                  </a:solidFill>
                </a:rPr>
                <a:t>Государственное финансирование</a:t>
              </a:r>
            </a:p>
          </p:txBody>
        </p:sp>
        <p:pic>
          <p:nvPicPr>
            <p:cNvPr id="1030" name="Picture 6" descr="Картинки по запросу иконка здание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10" y="1782693"/>
              <a:ext cx="614298" cy="648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Стрелка вправо 22"/>
            <p:cNvSpPr/>
            <p:nvPr/>
          </p:nvSpPr>
          <p:spPr>
            <a:xfrm>
              <a:off x="4198097" y="1468907"/>
              <a:ext cx="1139604" cy="1275641"/>
            </a:xfrm>
            <a:prstGeom prst="rightArrow">
              <a:avLst>
                <a:gd name="adj1" fmla="val 79956"/>
                <a:gd name="adj2" fmla="val 34659"/>
              </a:avLst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5344822" y="1362075"/>
              <a:ext cx="3627497" cy="45807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prstClr val="black"/>
                  </a:solidFill>
                </a:rPr>
                <a:t>            </a:t>
              </a:r>
              <a:r>
                <a:rPr lang="ru-RU" sz="1600" b="1" dirty="0" smtClean="0">
                  <a:solidFill>
                    <a:prstClr val="black"/>
                  </a:solidFill>
                </a:rPr>
                <a:t>Гарантированный объем бесплатной медицинской помощи</a:t>
              </a:r>
              <a:endParaRPr lang="ru-RU" sz="1600" b="1" dirty="0">
                <a:solidFill>
                  <a:prstClr val="black"/>
                </a:solidFill>
              </a:endParaRPr>
            </a:p>
          </p:txBody>
        </p:sp>
        <p:pic>
          <p:nvPicPr>
            <p:cNvPr id="1034" name="Picture 10" descr="https://image.freepik.com/free-icon/_318-34789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7921" y="1439662"/>
              <a:ext cx="454114" cy="385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" name="TextBox 29"/>
          <p:cNvSpPr txBox="1"/>
          <p:nvPr/>
        </p:nvSpPr>
        <p:spPr>
          <a:xfrm>
            <a:off x="7160201" y="1818549"/>
            <a:ext cx="535215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100" dirty="0" smtClean="0">
                <a:solidFill>
                  <a:prstClr val="black"/>
                </a:solidFill>
              </a:rPr>
              <a:t>Медицинская помощь при социально значимых заболеваниях и заболеваниях, представляющих опасность для окружающих</a:t>
            </a:r>
          </a:p>
          <a:p>
            <a:pPr>
              <a:buFont typeface="Arial" pitchFamily="34" charset="0"/>
              <a:buChar char="•"/>
            </a:pPr>
            <a:r>
              <a:rPr lang="ru-RU" sz="1100" dirty="0" smtClean="0">
                <a:solidFill>
                  <a:prstClr val="black"/>
                </a:solidFill>
              </a:rPr>
              <a:t>Санитарная авиация и скорая неотложная медпомощь</a:t>
            </a:r>
          </a:p>
          <a:p>
            <a:pPr>
              <a:buFont typeface="Arial" pitchFamily="34" charset="0"/>
              <a:buChar char="•"/>
            </a:pPr>
            <a:r>
              <a:rPr lang="ru-RU" sz="1100" dirty="0" smtClean="0">
                <a:solidFill>
                  <a:prstClr val="black"/>
                </a:solidFill>
              </a:rPr>
              <a:t>Экстренная стационарная медпомощь</a:t>
            </a:r>
          </a:p>
          <a:p>
            <a:pPr>
              <a:buFont typeface="Arial" pitchFamily="34" charset="0"/>
              <a:buChar char="•"/>
            </a:pPr>
            <a:r>
              <a:rPr lang="ru-RU" sz="1100" dirty="0" smtClean="0">
                <a:solidFill>
                  <a:prstClr val="black"/>
                </a:solidFill>
              </a:rPr>
              <a:t>Профилактические прививки</a:t>
            </a:r>
            <a:endParaRPr lang="ru-RU" sz="1100" dirty="0">
              <a:solidFill>
                <a:prstClr val="black"/>
              </a:solidFill>
            </a:endParaRPr>
          </a:p>
        </p:txBody>
      </p:sp>
      <p:grpSp>
        <p:nvGrpSpPr>
          <p:cNvPr id="16" name="Группа 100"/>
          <p:cNvGrpSpPr/>
          <p:nvPr/>
        </p:nvGrpSpPr>
        <p:grpSpPr>
          <a:xfrm>
            <a:off x="577509" y="5447873"/>
            <a:ext cx="857963" cy="679361"/>
            <a:chOff x="453302" y="5714639"/>
            <a:chExt cx="643472" cy="679361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453302" y="5714639"/>
              <a:ext cx="640575" cy="67936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b="1" dirty="0">
                <a:solidFill>
                  <a:prstClr val="black"/>
                </a:solidFill>
              </a:endParaRPr>
            </a:p>
          </p:txBody>
        </p:sp>
        <p:pic>
          <p:nvPicPr>
            <p:cNvPr id="1038" name="Picture 14" descr="http://365psd.com/images/premium/thumbs/171/purse-icon-695890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10" y="5765288"/>
              <a:ext cx="624064" cy="580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4" name="Прямоугольник 153"/>
          <p:cNvSpPr/>
          <p:nvPr/>
        </p:nvSpPr>
        <p:spPr>
          <a:xfrm>
            <a:off x="1494091" y="5461991"/>
            <a:ext cx="4038164" cy="67652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prstClr val="black"/>
                </a:solidFill>
              </a:rPr>
              <a:t>Собственные средства частных лиц, работодателей</a:t>
            </a:r>
          </a:p>
        </p:txBody>
      </p:sp>
      <p:grpSp>
        <p:nvGrpSpPr>
          <p:cNvPr id="17" name="Группа 1023"/>
          <p:cNvGrpSpPr/>
          <p:nvPr/>
        </p:nvGrpSpPr>
        <p:grpSpPr>
          <a:xfrm>
            <a:off x="5483924" y="5447873"/>
            <a:ext cx="1556488" cy="777531"/>
            <a:chOff x="4112943" y="5495654"/>
            <a:chExt cx="1167366" cy="777531"/>
          </a:xfrm>
        </p:grpSpPr>
        <p:sp>
          <p:nvSpPr>
            <p:cNvPr id="157" name="Стрелка вправо 156"/>
            <p:cNvSpPr/>
            <p:nvPr/>
          </p:nvSpPr>
          <p:spPr>
            <a:xfrm>
              <a:off x="4237944" y="5495654"/>
              <a:ext cx="1042365" cy="777531"/>
            </a:xfrm>
            <a:prstGeom prst="rightArrow">
              <a:avLst>
                <a:gd name="adj1" fmla="val 79956"/>
                <a:gd name="adj2" fmla="val 25229"/>
              </a:avLst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4112943" y="5623487"/>
              <a:ext cx="11524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prstClr val="black"/>
                  </a:solidFill>
                </a:rPr>
                <a:t>a</a:t>
              </a:r>
              <a:r>
                <a:rPr lang="ru-RU" sz="1200" b="1" dirty="0" smtClean="0">
                  <a:solidFill>
                    <a:prstClr val="black"/>
                  </a:solidFill>
                </a:rPr>
                <a:t>) Частные лица</a:t>
              </a:r>
            </a:p>
            <a:p>
              <a:pPr algn="ctr"/>
              <a:r>
                <a:rPr lang="ru-RU" sz="1200" b="1" dirty="0" smtClean="0">
                  <a:solidFill>
                    <a:prstClr val="black"/>
                  </a:solidFill>
                </a:rPr>
                <a:t>б) Страховые компании</a:t>
              </a:r>
            </a:p>
          </p:txBody>
        </p:sp>
      </p:grpSp>
      <p:grpSp>
        <p:nvGrpSpPr>
          <p:cNvPr id="19" name="Группа 1026"/>
          <p:cNvGrpSpPr/>
          <p:nvPr/>
        </p:nvGrpSpPr>
        <p:grpSpPr>
          <a:xfrm>
            <a:off x="164672" y="2761768"/>
            <a:ext cx="11798420" cy="2567984"/>
            <a:chOff x="107504" y="2834412"/>
            <a:chExt cx="8848815" cy="256798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7504" y="2938352"/>
              <a:ext cx="288032" cy="24640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prstClr val="white"/>
                  </a:solidFill>
                </a:rPr>
                <a:t>2</a:t>
              </a: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460375" y="2924945"/>
              <a:ext cx="626633" cy="246404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b="1" dirty="0">
                <a:solidFill>
                  <a:prstClr val="black"/>
                </a:solidFill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1143300" y="2924944"/>
              <a:ext cx="3028623" cy="55842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1141737" y="3540734"/>
              <a:ext cx="3028623" cy="525178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1142861" y="4100934"/>
              <a:ext cx="3028623" cy="478159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prstClr val="black"/>
                </a:solidFill>
              </a:endParaRP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1149751" y="4623428"/>
              <a:ext cx="3028623" cy="53376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prstClr val="black"/>
                </a:solidFill>
              </a:endParaRPr>
            </a:p>
          </p:txBody>
        </p:sp>
        <p:pic>
          <p:nvPicPr>
            <p:cNvPr id="1044" name="Picture 20" descr="https://image.freepik.com/free-icon/_318-52157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11" y="3729443"/>
              <a:ext cx="614298" cy="6729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2" name="Группа 46"/>
            <p:cNvGrpSpPr/>
            <p:nvPr/>
          </p:nvGrpSpPr>
          <p:grpSpPr>
            <a:xfrm>
              <a:off x="1971925" y="3063754"/>
              <a:ext cx="1280367" cy="409540"/>
              <a:chOff x="1971925" y="3063754"/>
              <a:chExt cx="1280367" cy="409540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999548" y="3134740"/>
                <a:ext cx="12527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b="1" dirty="0">
                    <a:solidFill>
                      <a:prstClr val="black"/>
                    </a:solidFill>
                  </a:rPr>
                  <a:t>Государство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971925" y="3063754"/>
                <a:ext cx="36813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800" b="1" dirty="0">
                    <a:solidFill>
                      <a:prstClr val="black"/>
                    </a:solidFill>
                  </a:rPr>
                  <a:t>2</a:t>
                </a:r>
              </a:p>
            </p:txBody>
          </p:sp>
        </p:grpSp>
        <p:grpSp>
          <p:nvGrpSpPr>
            <p:cNvPr id="24" name="Группа 90"/>
            <p:cNvGrpSpPr/>
            <p:nvPr/>
          </p:nvGrpSpPr>
          <p:grpSpPr>
            <a:xfrm>
              <a:off x="2561059" y="3182416"/>
              <a:ext cx="1553632" cy="258054"/>
              <a:chOff x="2555776" y="3225316"/>
              <a:chExt cx="1553632" cy="258054"/>
            </a:xfrm>
          </p:grpSpPr>
          <p:grpSp>
            <p:nvGrpSpPr>
              <p:cNvPr id="25" name="Группа 87"/>
              <p:cNvGrpSpPr/>
              <p:nvPr/>
            </p:nvGrpSpPr>
            <p:grpSpPr>
              <a:xfrm>
                <a:off x="2555776" y="3437256"/>
                <a:ext cx="1553632" cy="46114"/>
                <a:chOff x="2555776" y="3437256"/>
                <a:chExt cx="1553632" cy="46114"/>
              </a:xfrm>
            </p:grpSpPr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2555776" y="3437256"/>
                  <a:ext cx="155363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255577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4109408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372212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332592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2951820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9" name="TextBox 98"/>
              <p:cNvSpPr txBox="1"/>
              <p:nvPr/>
            </p:nvSpPr>
            <p:spPr>
              <a:xfrm>
                <a:off x="2625118" y="3225316"/>
                <a:ext cx="32670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6" name="Группа 101"/>
            <p:cNvGrpSpPr/>
            <p:nvPr/>
          </p:nvGrpSpPr>
          <p:grpSpPr>
            <a:xfrm>
              <a:off x="2555776" y="3608739"/>
              <a:ext cx="1553632" cy="343668"/>
              <a:chOff x="2555776" y="3139702"/>
              <a:chExt cx="1553632" cy="343668"/>
            </a:xfrm>
          </p:grpSpPr>
          <p:grpSp>
            <p:nvGrpSpPr>
              <p:cNvPr id="28" name="Группа 102"/>
              <p:cNvGrpSpPr/>
              <p:nvPr/>
            </p:nvGrpSpPr>
            <p:grpSpPr>
              <a:xfrm>
                <a:off x="2555776" y="3437256"/>
                <a:ext cx="1553632" cy="46114"/>
                <a:chOff x="2555776" y="3437256"/>
                <a:chExt cx="1553632" cy="46114"/>
              </a:xfrm>
            </p:grpSpPr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2555776" y="3437256"/>
                  <a:ext cx="155363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255577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4109408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372212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332592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2951820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4" name="TextBox 103"/>
              <p:cNvSpPr txBox="1"/>
              <p:nvPr/>
            </p:nvSpPr>
            <p:spPr>
              <a:xfrm>
                <a:off x="3722126" y="3221812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2967220" y="3139702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3378770" y="3247424"/>
                <a:ext cx="32670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8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18" name="TextBox 117"/>
            <p:cNvSpPr txBox="1"/>
            <p:nvPr/>
          </p:nvSpPr>
          <p:spPr>
            <a:xfrm>
              <a:off x="1976665" y="3719476"/>
              <a:ext cx="12527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prstClr val="black"/>
                  </a:solidFill>
                </a:rPr>
                <a:t>Работодатели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987473" y="4247223"/>
              <a:ext cx="12527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prstClr val="black"/>
                  </a:solidFill>
                </a:rPr>
                <a:t>Работники</a:t>
              </a:r>
            </a:p>
          </p:txBody>
        </p:sp>
        <p:grpSp>
          <p:nvGrpSpPr>
            <p:cNvPr id="29" name="Группа 119"/>
            <p:cNvGrpSpPr/>
            <p:nvPr/>
          </p:nvGrpSpPr>
          <p:grpSpPr>
            <a:xfrm>
              <a:off x="2488431" y="4170374"/>
              <a:ext cx="1553632" cy="339730"/>
              <a:chOff x="2555776" y="3143640"/>
              <a:chExt cx="1553632" cy="339730"/>
            </a:xfrm>
          </p:grpSpPr>
          <p:grpSp>
            <p:nvGrpSpPr>
              <p:cNvPr id="31" name="Группа 120"/>
              <p:cNvGrpSpPr/>
              <p:nvPr/>
            </p:nvGrpSpPr>
            <p:grpSpPr>
              <a:xfrm>
                <a:off x="2555776" y="3437256"/>
                <a:ext cx="1553632" cy="46114"/>
                <a:chOff x="2555776" y="3437256"/>
                <a:chExt cx="1553632" cy="46114"/>
              </a:xfrm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2555776" y="3437256"/>
                  <a:ext cx="155363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255577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4109408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372212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3332592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2951820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2" name="TextBox 121"/>
              <p:cNvSpPr txBox="1"/>
              <p:nvPr/>
            </p:nvSpPr>
            <p:spPr>
              <a:xfrm>
                <a:off x="3692096" y="3143640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3380117" y="3207297"/>
                <a:ext cx="32670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3" name="Группа 135"/>
            <p:cNvGrpSpPr/>
            <p:nvPr/>
          </p:nvGrpSpPr>
          <p:grpSpPr>
            <a:xfrm>
              <a:off x="2563374" y="4734455"/>
              <a:ext cx="1566318" cy="343668"/>
              <a:chOff x="2543090" y="3139702"/>
              <a:chExt cx="1566318" cy="343668"/>
            </a:xfrm>
          </p:grpSpPr>
          <p:grpSp>
            <p:nvGrpSpPr>
              <p:cNvPr id="34" name="Группа 136"/>
              <p:cNvGrpSpPr/>
              <p:nvPr/>
            </p:nvGrpSpPr>
            <p:grpSpPr>
              <a:xfrm>
                <a:off x="2555776" y="3437256"/>
                <a:ext cx="1553632" cy="46114"/>
                <a:chOff x="2555776" y="3437256"/>
                <a:chExt cx="1553632" cy="46114"/>
              </a:xfrm>
            </p:grpSpPr>
            <p:cxnSp>
              <p:nvCxnSpPr>
                <p:cNvPr id="142" name="Прямая соединительная линия 141"/>
                <p:cNvCxnSpPr/>
                <p:nvPr/>
              </p:nvCxnSpPr>
              <p:spPr>
                <a:xfrm>
                  <a:off x="2555776" y="3437256"/>
                  <a:ext cx="155363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Прямая соединительная линия 145"/>
                <p:cNvCxnSpPr/>
                <p:nvPr/>
              </p:nvCxnSpPr>
              <p:spPr>
                <a:xfrm>
                  <a:off x="255577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Прямая соединительная линия 146"/>
                <p:cNvCxnSpPr/>
                <p:nvPr/>
              </p:nvCxnSpPr>
              <p:spPr>
                <a:xfrm>
                  <a:off x="4109408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Прямая соединительная линия 147"/>
                <p:cNvCxnSpPr/>
                <p:nvPr/>
              </p:nvCxnSpPr>
              <p:spPr>
                <a:xfrm>
                  <a:off x="3722126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Прямая соединительная линия 148"/>
                <p:cNvCxnSpPr/>
                <p:nvPr/>
              </p:nvCxnSpPr>
              <p:spPr>
                <a:xfrm>
                  <a:off x="3332592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Прямая соединительная линия 149"/>
                <p:cNvCxnSpPr/>
                <p:nvPr/>
              </p:nvCxnSpPr>
              <p:spPr>
                <a:xfrm>
                  <a:off x="2951820" y="3437256"/>
                  <a:ext cx="0" cy="4611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9" name="TextBox 138"/>
              <p:cNvSpPr txBox="1"/>
              <p:nvPr/>
            </p:nvSpPr>
            <p:spPr>
              <a:xfrm>
                <a:off x="2543090" y="3189335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2967220" y="3139702"/>
                <a:ext cx="365372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8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52" name="TextBox 151"/>
            <p:cNvSpPr txBox="1"/>
            <p:nvPr/>
          </p:nvSpPr>
          <p:spPr>
            <a:xfrm>
              <a:off x="1977385" y="4799735"/>
              <a:ext cx="15143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prstClr val="black"/>
                  </a:solidFill>
                </a:rPr>
                <a:t>Предприниматели</a:t>
              </a:r>
            </a:p>
          </p:txBody>
        </p:sp>
        <p:sp>
          <p:nvSpPr>
            <p:cNvPr id="153" name="Прямоугольник 152"/>
            <p:cNvSpPr/>
            <p:nvPr/>
          </p:nvSpPr>
          <p:spPr>
            <a:xfrm>
              <a:off x="1150012" y="5204301"/>
              <a:ext cx="3020348" cy="184092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1400" b="1" dirty="0">
                  <a:solidFill>
                    <a:schemeClr val="bg1"/>
                  </a:solidFill>
                </a:rPr>
                <a:t>                                                  </a:t>
              </a:r>
              <a:r>
                <a:rPr lang="ru-RU" sz="800" b="1" dirty="0">
                  <a:solidFill>
                    <a:schemeClr val="bg1"/>
                  </a:solidFill>
                </a:rPr>
                <a:t>2017              2018             2019            2020…</a:t>
              </a:r>
            </a:p>
          </p:txBody>
        </p:sp>
        <p:sp>
          <p:nvSpPr>
            <p:cNvPr id="155" name="Стрелка вправо 154"/>
            <p:cNvSpPr/>
            <p:nvPr/>
          </p:nvSpPr>
          <p:spPr>
            <a:xfrm>
              <a:off x="4259056" y="3030748"/>
              <a:ext cx="1208766" cy="2311617"/>
            </a:xfrm>
            <a:prstGeom prst="rightArrow">
              <a:avLst>
                <a:gd name="adj1" fmla="val 79956"/>
                <a:gd name="adj2" fmla="val 25817"/>
              </a:avLst>
            </a:prstGeom>
            <a:ln w="31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200" b="1" dirty="0">
                <a:solidFill>
                  <a:prstClr val="black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191811" y="3866595"/>
              <a:ext cx="12760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prstClr val="black"/>
                  </a:solidFill>
                </a:rPr>
                <a:t>Фонд социального медицинского страхования</a:t>
              </a:r>
            </a:p>
          </p:txBody>
        </p:sp>
        <p:sp>
          <p:nvSpPr>
            <p:cNvPr id="163" name="Прямоугольник 162"/>
            <p:cNvSpPr/>
            <p:nvPr/>
          </p:nvSpPr>
          <p:spPr>
            <a:xfrm>
              <a:off x="5424978" y="2834412"/>
              <a:ext cx="3531341" cy="71636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prstClr val="black"/>
                  </a:solidFill>
                </a:rPr>
                <a:t>         Услуги ОМС, предоставляемые</a:t>
              </a:r>
            </a:p>
            <a:p>
              <a:pPr algn="ctr"/>
              <a:r>
                <a:rPr lang="ru-RU" sz="1600" b="1" dirty="0">
                  <a:solidFill>
                    <a:prstClr val="black"/>
                  </a:solidFill>
                </a:rPr>
                <a:t>       только для застрахованных граждан</a:t>
              </a:r>
            </a:p>
          </p:txBody>
        </p:sp>
        <p:pic>
          <p:nvPicPr>
            <p:cNvPr id="1046" name="Picture 22" descr="Картинки по запросу иконки врач и пациент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0481" y="2972446"/>
              <a:ext cx="458603" cy="458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8" name="Прямоугольник 167"/>
          <p:cNvSpPr/>
          <p:nvPr/>
        </p:nvSpPr>
        <p:spPr>
          <a:xfrm>
            <a:off x="7100223" y="5447873"/>
            <a:ext cx="4895977" cy="53327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            </a:t>
            </a:r>
            <a:r>
              <a:rPr lang="ru-RU" sz="1400" b="1" dirty="0">
                <a:solidFill>
                  <a:prstClr val="black"/>
                </a:solidFill>
              </a:rPr>
              <a:t>Пакет услуг </a:t>
            </a:r>
            <a:r>
              <a:rPr lang="ru-RU" sz="1400" b="1" dirty="0" smtClean="0">
                <a:solidFill>
                  <a:prstClr val="black"/>
                </a:solidFill>
              </a:rPr>
              <a:t>ДМС и платные медицинские услуги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7170524" y="5994313"/>
            <a:ext cx="5116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Медицинские услуги по инициативе пациента или сверх ГОБМП, ОСМС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Пакет услуг по договору добровольного медицинского страхования</a:t>
            </a:r>
          </a:p>
        </p:txBody>
      </p:sp>
      <p:pic>
        <p:nvPicPr>
          <p:cNvPr id="1050" name="Picture 26" descr="Картинки по запросу иконки папки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513" y="5466191"/>
            <a:ext cx="704645" cy="45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" name="TextBox 1024"/>
          <p:cNvSpPr txBox="1"/>
          <p:nvPr/>
        </p:nvSpPr>
        <p:spPr>
          <a:xfrm>
            <a:off x="143339" y="6500526"/>
            <a:ext cx="11863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solidFill>
                  <a:prstClr val="black"/>
                </a:solidFill>
              </a:rPr>
              <a:t>1. Обязательное социальное медицинское страхование;  2. Государство оплачивает медицинское страхование для </a:t>
            </a:r>
            <a:r>
              <a:rPr lang="ru-RU" sz="800" dirty="0" smtClean="0">
                <a:solidFill>
                  <a:prstClr val="black"/>
                </a:solidFill>
              </a:rPr>
              <a:t>14 </a:t>
            </a:r>
            <a:r>
              <a:rPr lang="ru-RU" sz="800" dirty="0">
                <a:solidFill>
                  <a:prstClr val="black"/>
                </a:solidFill>
              </a:rPr>
              <a:t>категорий населения (неработающих); 3. Частное медицинское страхование;  4. Средняя зарплата для государства, реальная зарплата для работодателей и сотрудников, доход для предпринимателей;  5. Организации финансирующие предоставление мед.услуг (в лице государства и частных страховых компаний).</a:t>
            </a:r>
          </a:p>
        </p:txBody>
      </p:sp>
      <p:cxnSp>
        <p:nvCxnSpPr>
          <p:cNvPr id="123" name="Прямая соединительная линия 122"/>
          <p:cNvCxnSpPr/>
          <p:nvPr/>
        </p:nvCxnSpPr>
        <p:spPr>
          <a:xfrm flipV="1">
            <a:off x="1040596" y="694503"/>
            <a:ext cx="1113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5771408" y="1911927"/>
            <a:ext cx="1211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Государство </a:t>
            </a:r>
            <a:endParaRPr lang="ru-RU" sz="1400" b="1" dirty="0"/>
          </a:p>
        </p:txBody>
      </p:sp>
      <p:sp>
        <p:nvSpPr>
          <p:cNvPr id="9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3646" y="6341575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z="28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pPr/>
              <a:t>3</a:t>
            </a:fld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286624" y="3430792"/>
            <a:ext cx="5172075" cy="2051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102" dirty="0">
                <a:solidFill>
                  <a:prstClr val="black"/>
                </a:solidFill>
              </a:rPr>
              <a:t>Амбулаторно-поликлиническая помощь:</a:t>
            </a:r>
          </a:p>
          <a:p>
            <a:pPr marL="359708" indent="-90723">
              <a:buFontTx/>
              <a:buChar char="-"/>
            </a:pPr>
            <a:r>
              <a:rPr lang="ru-RU" sz="1102" dirty="0">
                <a:solidFill>
                  <a:prstClr val="black"/>
                </a:solidFill>
              </a:rPr>
              <a:t>ПМСП</a:t>
            </a:r>
          </a:p>
          <a:p>
            <a:pPr marL="359708" indent="-90723">
              <a:buFontTx/>
              <a:buChar char="-"/>
            </a:pPr>
            <a:r>
              <a:rPr lang="ru-RU" sz="1102" dirty="0">
                <a:solidFill>
                  <a:prstClr val="black"/>
                </a:solidFill>
              </a:rPr>
              <a:t>КДП</a:t>
            </a:r>
          </a:p>
          <a:p>
            <a:pPr marL="171896" indent="-171896">
              <a:buFont typeface="Arial" panose="020B0604020202020204" pitchFamily="34" charset="0"/>
              <a:buChar char="•"/>
            </a:pPr>
            <a:r>
              <a:rPr lang="ru-RU" sz="1102" dirty="0">
                <a:solidFill>
                  <a:prstClr val="black"/>
                </a:solidFill>
              </a:rPr>
              <a:t>Стационарная медпомощь в плановом порядке</a:t>
            </a:r>
          </a:p>
          <a:p>
            <a:pPr marL="171896" indent="-171896">
              <a:buFont typeface="Arial" panose="020B0604020202020204" pitchFamily="34" charset="0"/>
              <a:buChar char="•"/>
            </a:pPr>
            <a:r>
              <a:rPr lang="ru-RU" sz="1102" dirty="0" err="1">
                <a:solidFill>
                  <a:prstClr val="black"/>
                </a:solidFill>
              </a:rPr>
              <a:t>Стационарозамещающая</a:t>
            </a:r>
            <a:r>
              <a:rPr lang="ru-RU" sz="1102" dirty="0">
                <a:solidFill>
                  <a:prstClr val="black"/>
                </a:solidFill>
              </a:rPr>
              <a:t> помощь в плановом порядке</a:t>
            </a:r>
          </a:p>
          <a:p>
            <a:pPr marL="171896" indent="-171896">
              <a:buFont typeface="Arial" panose="020B0604020202020204" pitchFamily="34" charset="0"/>
              <a:buChar char="•"/>
            </a:pPr>
            <a:r>
              <a:rPr lang="ru-RU" sz="1102" dirty="0">
                <a:solidFill>
                  <a:prstClr val="black"/>
                </a:solidFill>
              </a:rPr>
              <a:t>Лекарственное обеспечение, в </a:t>
            </a:r>
            <a:r>
              <a:rPr lang="ru-RU" sz="1102" dirty="0" err="1">
                <a:solidFill>
                  <a:prstClr val="black"/>
                </a:solidFill>
              </a:rPr>
              <a:t>т.ч</a:t>
            </a:r>
            <a:r>
              <a:rPr lang="ru-RU" sz="1102" dirty="0">
                <a:solidFill>
                  <a:prstClr val="black"/>
                </a:solidFill>
              </a:rPr>
              <a:t>. АЛО</a:t>
            </a:r>
          </a:p>
          <a:p>
            <a:r>
              <a:rPr lang="ru-RU" sz="1102" dirty="0">
                <a:solidFill>
                  <a:prstClr val="black"/>
                </a:solidFill>
              </a:rPr>
              <a:t>НОВЫЕ ИНИЦИАТИВЫ:</a:t>
            </a:r>
          </a:p>
          <a:p>
            <a:pPr marL="171896" indent="-171896">
              <a:buFontTx/>
              <a:buChar char="-"/>
            </a:pPr>
            <a:r>
              <a:rPr lang="ru-RU" sz="1003" dirty="0">
                <a:solidFill>
                  <a:prstClr val="black"/>
                </a:solidFill>
              </a:rPr>
              <a:t>Снижение нагрузки на врача общей практики</a:t>
            </a:r>
          </a:p>
          <a:p>
            <a:pPr marL="171896" indent="-171896">
              <a:buFontTx/>
              <a:buChar char="-"/>
            </a:pPr>
            <a:r>
              <a:rPr lang="ru-RU" sz="1003" dirty="0">
                <a:solidFill>
                  <a:prstClr val="black"/>
                </a:solidFill>
              </a:rPr>
              <a:t>Расширение АЛО</a:t>
            </a:r>
          </a:p>
          <a:p>
            <a:pPr marL="171896" indent="-171896">
              <a:buFontTx/>
              <a:buChar char="-"/>
            </a:pPr>
            <a:r>
              <a:rPr lang="ru-RU" sz="1003" dirty="0">
                <a:solidFill>
                  <a:prstClr val="black"/>
                </a:solidFill>
              </a:rPr>
              <a:t>Расширение </a:t>
            </a:r>
            <a:r>
              <a:rPr lang="ru-RU" sz="1003" dirty="0" smtClean="0">
                <a:solidFill>
                  <a:prstClr val="black"/>
                </a:solidFill>
              </a:rPr>
              <a:t>реабилитации, паллиативная помощь и сестринский уход</a:t>
            </a:r>
          </a:p>
          <a:p>
            <a:pPr marL="171896" indent="-171896">
              <a:buFontTx/>
              <a:buChar char="-"/>
            </a:pPr>
            <a:r>
              <a:rPr lang="ru-RU" sz="1003" dirty="0" smtClean="0">
                <a:solidFill>
                  <a:prstClr val="black"/>
                </a:solidFill>
              </a:rPr>
              <a:t>Увеличение </a:t>
            </a:r>
            <a:r>
              <a:rPr lang="ru-RU" sz="1003" dirty="0">
                <a:solidFill>
                  <a:prstClr val="black"/>
                </a:solidFill>
              </a:rPr>
              <a:t>объемов АПП и ВТМУ</a:t>
            </a:r>
          </a:p>
          <a:p>
            <a:pPr marL="171896" indent="-171896">
              <a:buFontTx/>
              <a:buChar char="-"/>
            </a:pPr>
            <a:r>
              <a:rPr lang="ru-RU" sz="1003" dirty="0">
                <a:solidFill>
                  <a:prstClr val="black"/>
                </a:solidFill>
              </a:rPr>
              <a:t>Увеличение заработной платы </a:t>
            </a:r>
            <a:r>
              <a:rPr lang="ru-RU" sz="1003" dirty="0" smtClean="0">
                <a:solidFill>
                  <a:prstClr val="black"/>
                </a:solidFill>
              </a:rPr>
              <a:t>медработников, включение </a:t>
            </a:r>
            <a:r>
              <a:rPr lang="ru-RU" sz="1003" dirty="0">
                <a:solidFill>
                  <a:prstClr val="black"/>
                </a:solidFill>
              </a:rPr>
              <a:t>в тариф амортизации </a:t>
            </a:r>
            <a:r>
              <a:rPr lang="ru-RU" sz="1003" dirty="0" smtClean="0">
                <a:solidFill>
                  <a:prstClr val="black"/>
                </a:solidFill>
              </a:rPr>
              <a:t>ОС</a:t>
            </a:r>
            <a:endParaRPr lang="ru-RU" sz="1003" dirty="0">
              <a:solidFill>
                <a:prstClr val="black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0245535" y="3528625"/>
            <a:ext cx="1771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>
                <a:solidFill>
                  <a:srgbClr val="C00000"/>
                </a:solidFill>
              </a:rPr>
              <a:t>Система ОСМС</a:t>
            </a:r>
          </a:p>
        </p:txBody>
      </p:sp>
    </p:spTree>
    <p:extLst>
      <p:ext uri="{BB962C8B-B14F-4D97-AF65-F5344CB8AC3E}">
        <p14:creationId xmlns:p14="http://schemas.microsoft.com/office/powerpoint/2010/main" val="315877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95525" y="21382"/>
            <a:ext cx="9020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Times New Roman" panose="02020603050405020304" pitchFamily="18" charset="0"/>
              </a:rPr>
              <a:t>ФОРМИРОВАНИЕ НОРМАТИВНОЙ ПРАВОВОЙ БАЗЫ ДЛЯ ВНЕДРЕНИЯ ОСМС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>
            <a:off x="2017942" y="438150"/>
            <a:ext cx="10883" cy="6201603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715821" y="3135110"/>
            <a:ext cx="7448364" cy="66313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29629" rIns="29627" bIns="29628" numCol="1" spcCol="1270" anchor="ctr" anchorCtr="0">
            <a:noAutofit/>
          </a:bodyPr>
          <a:lstStyle/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50000"/>
                </a:schemeClr>
              </a:buClr>
              <a:buFontTx/>
              <a:buChar char="►"/>
              <a:defRPr/>
            </a:pPr>
            <a:r>
              <a:rPr lang="ru-RU" sz="14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Закон РК</a:t>
            </a:r>
            <a:r>
              <a:rPr lang="ru-RU" sz="12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 22 декабря 2016 года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«О внесении изменений и дополнений в некоторые законодательные акты по вопросам ОСМС»:</a:t>
            </a:r>
          </a:p>
          <a:p>
            <a:pPr marL="449280" lvl="1" indent="-179395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  <a:tabLst>
                <a:tab pos="449280" algn="l"/>
              </a:tabLst>
              <a:defRPr/>
            </a:pPr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Перенос срока выплат по ОСМС с 1 июля 2017 года на 1 января 2018 года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1" y="1527200"/>
            <a:ext cx="1549530" cy="1457300"/>
          </a:xfrm>
          <a:prstGeom prst="rect">
            <a:avLst/>
          </a:prstGeom>
        </p:spPr>
      </p:pic>
      <p:cxnSp>
        <p:nvCxnSpPr>
          <p:cNvPr id="13" name="Прямая соединительная линия 12"/>
          <p:cNvCxnSpPr/>
          <p:nvPr/>
        </p:nvCxnSpPr>
        <p:spPr>
          <a:xfrm flipH="1" flipV="1">
            <a:off x="533400" y="800100"/>
            <a:ext cx="9968705" cy="6989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495550" y="784833"/>
            <a:ext cx="48245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Принятые нормативно-правовые акты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165231" y="1102621"/>
            <a:ext cx="6176335" cy="1035213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33243" rIns="33243" bIns="33244" numCol="1" spcCol="1270" anchor="ctr" anchorCtr="0">
            <a:noAutofit/>
          </a:bodyPr>
          <a:lstStyle/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FontTx/>
              <a:buChar char="►"/>
            </a:pPr>
            <a:r>
              <a:rPr lang="ru-RU" sz="14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Закон РК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 ноября 2015 года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«Об ОСМС»:</a:t>
            </a:r>
            <a:endParaRPr lang="ru-RU" sz="12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49280" lvl="1" indent="-187332" defTabSz="490889">
              <a:lnSpc>
                <a:spcPct val="90000"/>
              </a:lnSpc>
              <a:spcBef>
                <a:spcPct val="0"/>
              </a:spcBef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Принципы ОСМС</a:t>
            </a:r>
          </a:p>
          <a:p>
            <a:pPr marL="449280" lvl="1" indent="-187332" defTabSz="490889">
              <a:lnSpc>
                <a:spcPct val="90000"/>
              </a:lnSpc>
              <a:spcBef>
                <a:spcPct val="0"/>
              </a:spcBef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Государственное регулирование ОСМС</a:t>
            </a:r>
          </a:p>
          <a:p>
            <a:pPr marL="449280" lvl="1" indent="-187332" defTabSz="490889">
              <a:lnSpc>
                <a:spcPct val="90000"/>
              </a:lnSpc>
              <a:spcBef>
                <a:spcPct val="0"/>
              </a:spcBef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Права и обязанности застрахованных</a:t>
            </a:r>
          </a:p>
          <a:p>
            <a:pPr marL="449280" lvl="1" indent="-187332" defTabSz="490889">
              <a:lnSpc>
                <a:spcPct val="90000"/>
              </a:lnSpc>
              <a:spcBef>
                <a:spcPct val="0"/>
              </a:spcBef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Условия предоставления медицинской помощи и др.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378601" y="2189418"/>
            <a:ext cx="7091969" cy="87356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33243" rIns="33243" bIns="33244" numCol="1" spcCol="1270" anchor="ctr" anchorCtr="0">
            <a:noAutofit/>
          </a:bodyPr>
          <a:lstStyle/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FontTx/>
              <a:buChar char="►"/>
            </a:pPr>
            <a:r>
              <a:rPr lang="ru-RU" sz="14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Закон РК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 ноября 2015 года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«О внесении изменений и дополнений в некоторые законодательные акты по вопросам ОСМС»:</a:t>
            </a:r>
            <a:endParaRPr lang="ru-RU" sz="12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49280" lvl="1" indent="-187332" defTabSz="490889">
              <a:lnSpc>
                <a:spcPct val="90000"/>
              </a:lnSpc>
              <a:spcBef>
                <a:spcPct val="0"/>
              </a:spcBef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Создание условий для функционирования ОСМС</a:t>
            </a:r>
          </a:p>
          <a:p>
            <a:pPr marL="449280" lvl="1" indent="-187332" defTabSz="490889">
              <a:lnSpc>
                <a:spcPct val="90000"/>
              </a:lnSpc>
              <a:spcBef>
                <a:spcPct val="0"/>
              </a:spcBef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Корректировка перечня ГОБМП.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543175" y="5635738"/>
            <a:ext cx="34088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Разработаны проекты НПА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473250" y="5949280"/>
            <a:ext cx="8028960" cy="46294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33243" rIns="33243" bIns="33244" numCol="1" spcCol="1270" anchor="ctr" anchorCtr="0">
            <a:noAutofit/>
          </a:bodyPr>
          <a:lstStyle/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FontTx/>
              <a:buChar char="►"/>
            </a:pPr>
            <a:r>
              <a:rPr lang="ru-RU" sz="12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Проект Закона РК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«О внесении изменений и дополнений в некоторые законодательные акты по вопросам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здравоохранения»</a:t>
            </a:r>
            <a:endParaRPr lang="ru-RU" sz="12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36118" y="4902612"/>
            <a:ext cx="8648451" cy="758636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29629" rIns="29627" bIns="29628" numCol="1" spcCol="1270" anchor="t" anchorCtr="0">
            <a:noAutofit/>
          </a:bodyPr>
          <a:lstStyle/>
          <a:p>
            <a:pPr marL="262294" lvl="1" indent="-262294" algn="just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50000"/>
                </a:schemeClr>
              </a:buClr>
              <a:buFontTx/>
              <a:buChar char="►"/>
              <a:defRPr/>
            </a:pPr>
            <a:r>
              <a:rPr lang="ru-RU" sz="14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ПП РК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июля 2016 года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№389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«О создании НАО «Фонд социального медицинского страхования»</a:t>
            </a: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50000"/>
                </a:schemeClr>
              </a:buClr>
              <a:buFontTx/>
              <a:buChar char="►"/>
              <a:defRPr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26.09.2016 г.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НАО «Фонд социального медицинского страхования» был з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арегистрирован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в органах юстиции</a:t>
            </a:r>
            <a:endParaRPr lang="ru-RU" sz="1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954121" y="3855263"/>
            <a:ext cx="7700929" cy="466976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33243" rIns="33243" bIns="33244" numCol="1" spcCol="1270" anchor="ctr" anchorCtr="0">
            <a:noAutofit/>
          </a:bodyPr>
          <a:lstStyle/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FontTx/>
              <a:buChar char="►"/>
            </a:pPr>
            <a:r>
              <a:rPr lang="ru-RU" sz="1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ПП РК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05 мая 2016 года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№274 «О некоторых вопросах финансовой устойчивости фонда социального медицинского страхования»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201499" y="4377458"/>
            <a:ext cx="8137427" cy="46993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33243" rIns="33243" bIns="33244" numCol="1" spcCol="1270" anchor="ctr" anchorCtr="0">
            <a:noAutofit/>
          </a:bodyPr>
          <a:lstStyle/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FontTx/>
              <a:buChar char="►"/>
            </a:pPr>
            <a:r>
              <a:rPr lang="ru-RU" sz="14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ПП РК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ru-RU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 апреля 2016 года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№210 «Об определении перечня финансовых инструментов для инвестирования активов фонда социального медицинского страхования»</a:t>
            </a:r>
            <a:endParaRPr lang="ru-RU" sz="12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193330" y="6453337"/>
            <a:ext cx="7788801" cy="269437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33243" rIns="33243" bIns="33244" numCol="1" spcCol="1270" anchor="ctr" anchorCtr="0">
            <a:noAutofit/>
          </a:bodyPr>
          <a:lstStyle/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FontTx/>
              <a:buChar char="►"/>
            </a:pPr>
            <a:r>
              <a:rPr lang="ru-RU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Разработаны проекты </a:t>
            </a:r>
            <a:r>
              <a:rPr lang="ru-RU" sz="1200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13 </a:t>
            </a:r>
            <a:r>
              <a:rPr lang="ru-RU" sz="12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основных НПА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 других подзаконных актов (около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75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Приказов)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3646" y="6341575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z="28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pPr/>
              <a:t>4</a:t>
            </a:fld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26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301871" y="568558"/>
            <a:ext cx="8109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Times New Roman" panose="02020603050405020304" pitchFamily="18" charset="0"/>
              </a:rPr>
              <a:t>ОСНОВНЫЕ ПОДХОДЫ ИЗМЕНЕНИЙ В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Times New Roman" panose="02020603050405020304" pitchFamily="18" charset="0"/>
              </a:rPr>
              <a:t>ЗАКОНОДАТЕЛЬСТВО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/>
              <a:ea typeface="Times New Roman" panose="02020603050405020304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157761" y="899195"/>
            <a:ext cx="0" cy="554400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5301888" y="4932498"/>
            <a:ext cx="5847774" cy="75600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29629" rIns="29627" bIns="29628" numCol="1" spcCol="1270" anchor="ctr" anchorCtr="0">
            <a:noAutofit/>
          </a:bodyPr>
          <a:lstStyle/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50000"/>
                </a:schemeClr>
              </a:buClr>
              <a:buFontTx/>
              <a:buChar char="►"/>
              <a:defRPr/>
            </a:pPr>
            <a:r>
              <a:rPr lang="ru-RU" sz="16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ОРГАНИЗАЦИЯ РАБОТЫ ФСМС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единый плательщик ГОБМП и ОСМС)</a:t>
            </a:r>
            <a:endParaRPr lang="ru-RU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1" y="1232663"/>
            <a:ext cx="1823004" cy="1469815"/>
          </a:xfrm>
          <a:prstGeom prst="rect">
            <a:avLst/>
          </a:prstGeom>
        </p:spPr>
      </p:pic>
      <p:cxnSp>
        <p:nvCxnSpPr>
          <p:cNvPr id="13" name="Прямая соединительная линия 12"/>
          <p:cNvCxnSpPr/>
          <p:nvPr/>
        </p:nvCxnSpPr>
        <p:spPr>
          <a:xfrm flipH="1">
            <a:off x="1681685" y="1338223"/>
            <a:ext cx="8820419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809626" y="2527514"/>
            <a:ext cx="24585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Проект Закона РК «О внесении изменений и дополнений в некоторые законодательные акты по вопросам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здравоохранения»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Картинки по запросу ЧЕЛОВЕЧЕК фонд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311" y="1497112"/>
            <a:ext cx="706704" cy="103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Прямоугольник 36"/>
          <p:cNvSpPr/>
          <p:nvPr/>
        </p:nvSpPr>
        <p:spPr>
          <a:xfrm>
            <a:off x="4551279" y="1422094"/>
            <a:ext cx="6160264" cy="1621219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33243" rIns="33243" bIns="33244" numCol="1" spcCol="1270" anchor="ctr" anchorCtr="0">
            <a:noAutofit/>
          </a:bodyPr>
          <a:lstStyle/>
          <a:p>
            <a:pPr marL="0" lvl="1" defTabSz="490889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</a:pPr>
            <a:r>
              <a:rPr lang="ru-RU" sz="16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ДОХОДЫ ФСМС:</a:t>
            </a: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снижение ставок взносов государства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и отчислений работодателей;</a:t>
            </a: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пересмотр </a:t>
            </a:r>
            <a:r>
              <a:rPr lang="ru-RU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ставки и объекта взносов </a:t>
            </a:r>
            <a:r>
              <a:rPr lang="ru-RU" sz="1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самозанятых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расширение категорий лиц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за которых взносы осуществляет государство;</a:t>
            </a: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введение взносов для неактивного населения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с 2018 года;</a:t>
            </a: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расширение плательщиков взносов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969147" y="3313832"/>
            <a:ext cx="5847774" cy="136803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33243" rIns="33243" bIns="33244" numCol="1" spcCol="1270" anchor="ctr" anchorCtr="0">
            <a:noAutofit/>
          </a:bodyPr>
          <a:lstStyle/>
          <a:p>
            <a:pPr marL="0" lvl="1" defTabSz="490889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</a:pPr>
            <a:r>
              <a:rPr lang="ru-RU" sz="16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РАСХОДЫ ФСМС:</a:t>
            </a: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Медицинское обеспечение </a:t>
            </a:r>
            <a:r>
              <a:rPr lang="ru-RU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военнослужащих, сотрудников специальных и правоохранительных органов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и членов их семей;</a:t>
            </a:r>
          </a:p>
          <a:p>
            <a:pPr marL="262294" lvl="1" indent="-262294" algn="just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Медицинское обеспечение </a:t>
            </a:r>
            <a:r>
              <a:rPr lang="ru-RU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отдельных категорий государственных служащих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членов их семей.</a:t>
            </a: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64088" y="3410897"/>
            <a:ext cx="717588" cy="1120756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37425" y="4889913"/>
            <a:ext cx="864464" cy="848523"/>
          </a:xfrm>
          <a:prstGeom prst="rect">
            <a:avLst/>
          </a:prstGeom>
        </p:spPr>
      </p:pic>
      <p:sp>
        <p:nvSpPr>
          <p:cNvPr id="1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3646" y="6341575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z="28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pPr/>
              <a:t>5</a:t>
            </a:fld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4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>
            <a:off x="2159796" y="595431"/>
            <a:ext cx="3881" cy="5885317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847725" y="1257300"/>
            <a:ext cx="9667580" cy="1146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36072" y="3624671"/>
            <a:ext cx="20487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Закон РК «Об обязательном социальном медицинском страховании»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531444" y="19050"/>
            <a:ext cx="9136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Times New Roman" panose="02020603050405020304" pitchFamily="18" charset="0"/>
              </a:rPr>
              <a:t>ОСНОВНЫЕ ПОДХОДЫ ИЗМЕНЕНИЙ В ЗАКОНОДАТЕЛЬСТВО по ОСМС</a:t>
            </a:r>
          </a:p>
        </p:txBody>
      </p:sp>
      <p:pic>
        <p:nvPicPr>
          <p:cNvPr id="28" name="Picture 2" descr="Картинки по запросу ЧЕЛОВЕЧЕК фонд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8535"/>
            <a:ext cx="1925480" cy="157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556588" y="461666"/>
            <a:ext cx="81046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latin typeface="Arial" pitchFamily="34" charset="0"/>
                <a:cs typeface="Arial" pitchFamily="34" charset="0"/>
              </a:rPr>
              <a:t>ДОХОДЫ ФСМС: </a:t>
            </a:r>
            <a:endParaRPr lang="ru-RU" sz="1400" b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Изменение ставок взносов государства и отчислений работодателей, а также взносов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самозанятых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лиц, введение взносов неактивного населения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2453951" y="1412778"/>
          <a:ext cx="9517226" cy="4969485"/>
        </p:xfrm>
        <a:graphic>
          <a:graphicData uri="http://schemas.openxmlformats.org/drawingml/2006/table">
            <a:tbl>
              <a:tblPr/>
              <a:tblGrid>
                <a:gridCol w="4161407"/>
                <a:gridCol w="829984"/>
                <a:gridCol w="763209"/>
                <a:gridCol w="931116"/>
                <a:gridCol w="950197"/>
                <a:gridCol w="931116"/>
                <a:gridCol w="950197"/>
              </a:tblGrid>
              <a:tr h="3114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 год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2018 год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2019 год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2020 год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2022 год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2023 год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Взносы 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государства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действующему ЗРК «Об ОСМС»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3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проекту ЗРК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3,75%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 4% до 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 4%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до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Снижение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0,25</a:t>
                      </a:r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19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Отчисления 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работодателей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действующему ЗРК «Об ОСМС»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1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проекту ЗРК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1,50%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1,50%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Снижение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2 раза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2 раза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2,66 раза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2,5 раза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1,66 раза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1,66 раза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84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Взносы работников</a:t>
                      </a:r>
                      <a:endParaRPr lang="ru-RU" sz="1400" b="1" i="1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399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действующему ЗРК «Об ОСМС»</a:t>
                      </a:r>
                    </a:p>
                    <a:p>
                      <a:pPr algn="l" fontAlgn="ctr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19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Взносы 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индивидуальных предпринимателей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действующему ЗРК «Об ОСМС»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(от 1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МЗП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1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проекту ЗРК </a:t>
                      </a:r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(от 2 МЗП)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Увеличение/снижение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2,5 раза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2%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2%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2%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199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Неактивное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население </a:t>
                      </a:r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(от 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МЗП)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действующему ЗРК «Об ОСМС»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1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проекту ЗРК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7144" marR="714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3646" y="6341575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z="28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pPr/>
              <a:t>6</a:t>
            </a:fld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74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>
            <a:off x="2744320" y="558109"/>
            <a:ext cx="3881" cy="5885317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790575" y="1167028"/>
            <a:ext cx="9741846" cy="4547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718245" y="3356993"/>
            <a:ext cx="20487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Закон РК «Об обязательном социальном медицинском страховании»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531444" y="31777"/>
            <a:ext cx="9136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Times New Roman" panose="02020603050405020304" pitchFamily="18" charset="0"/>
              </a:rPr>
              <a:t>ОСНОВНЫЕ ПОДХОДЫ ИЗМЕНЕНИЙ В ЗАКОНОДАТЕЛЬСТВО по ОСМС</a:t>
            </a:r>
          </a:p>
        </p:txBody>
      </p:sp>
      <p:pic>
        <p:nvPicPr>
          <p:cNvPr id="28" name="Picture 2" descr="Картинки по запросу ЧЕЛОВЕЧЕК фонд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10" y="1606527"/>
            <a:ext cx="1925480" cy="157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069771" y="620688"/>
            <a:ext cx="84194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u="sng" dirty="0">
                <a:latin typeface="Arial" pitchFamily="34" charset="0"/>
                <a:cs typeface="Arial" pitchFamily="34" charset="0"/>
              </a:rPr>
              <a:t>ДОХОДЫ ФСМС: </a:t>
            </a:r>
            <a:r>
              <a:rPr lang="ru-RU" sz="15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РАСШИРЕНИЕ КАТЕГОРИЙ ЛИЦ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, ЗА КОТОРЫХ ВЗНОСЫ ОСУЩЕСТВЛЯЕТ ГОСУДАРСТВО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041780" y="1420837"/>
            <a:ext cx="8481525" cy="517287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33243" rIns="33243" bIns="33244" numCol="1" spcCol="1270" anchor="ctr" anchorCtr="0">
            <a:noAutofit/>
          </a:bodyPr>
          <a:lstStyle/>
          <a:p>
            <a:pPr marL="0" lvl="1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</a:pPr>
            <a:r>
              <a:rPr lang="kk-KZ" sz="1600" b="1" dirty="0">
                <a:latin typeface="Arial" pitchFamily="34" charset="0"/>
                <a:cs typeface="Arial" pitchFamily="34" charset="0"/>
              </a:rPr>
              <a:t>ЦЕЛЬ – </a:t>
            </a:r>
            <a:r>
              <a:rPr lang="kk-KZ" sz="1600" b="1" dirty="0" smtClean="0">
                <a:latin typeface="Arial" pitchFamily="34" charset="0"/>
                <a:cs typeface="Arial" pitchFamily="34" charset="0"/>
              </a:rPr>
              <a:t>обеспечение принципов доступности медицинской помощи и всеобщего охвата</a:t>
            </a:r>
            <a:endParaRPr lang="ru-RU" sz="1604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060441" y="2066925"/>
            <a:ext cx="8453535" cy="440055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33243" rIns="33243" bIns="33244" numCol="1" spcCol="1270" anchor="ctr" anchorCtr="0">
            <a:noAutofit/>
          </a:bodyPr>
          <a:lstStyle/>
          <a:p>
            <a:pPr marL="0" lvl="1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</a:pPr>
            <a:r>
              <a:rPr lang="kk-KZ" sz="1600" u="sng" dirty="0">
                <a:latin typeface="Arial" pitchFamily="34" charset="0"/>
                <a:cs typeface="Arial" pitchFamily="34" charset="0"/>
              </a:rPr>
              <a:t>ПЕРЕЧЕНЬ КАТЕГОРИЙ ЛИЦ</a:t>
            </a:r>
            <a:r>
              <a:rPr lang="kk-KZ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kk-KZ" sz="1600" dirty="0" smtClean="0">
                <a:latin typeface="Arial" pitchFamily="34" charset="0"/>
                <a:cs typeface="Arial" pitchFamily="34" charset="0"/>
              </a:rPr>
              <a:t>за которых уплату взносов осуществляет </a:t>
            </a:r>
            <a:r>
              <a:rPr lang="kk-KZ" sz="1600" b="1" dirty="0" smtClean="0">
                <a:latin typeface="Arial" pitchFamily="34" charset="0"/>
                <a:cs typeface="Arial" pitchFamily="34" charset="0"/>
              </a:rPr>
              <a:t>государство</a:t>
            </a:r>
            <a:r>
              <a:rPr lang="kk-KZ" sz="1600" dirty="0" smtClean="0">
                <a:latin typeface="Arial" pitchFamily="34" charset="0"/>
                <a:cs typeface="Arial" pitchFamily="34" charset="0"/>
              </a:rPr>
              <a:t>, дополнен следующими категориями лиц</a:t>
            </a:r>
            <a:r>
              <a:rPr lang="kk-KZ" sz="1600" u="sng" dirty="0" smtClean="0">
                <a:latin typeface="Arial" pitchFamily="34" charset="0"/>
                <a:cs typeface="Arial" pitchFamily="34" charset="0"/>
              </a:rPr>
              <a:t>:</a:t>
            </a:r>
            <a:endParaRPr lang="kk-KZ" sz="1600" u="sng" dirty="0">
              <a:latin typeface="Arial" pitchFamily="34" charset="0"/>
              <a:cs typeface="Arial" pitchFamily="34" charset="0"/>
            </a:endParaRPr>
          </a:p>
          <a:p>
            <a:pPr marL="0" lvl="1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</a:pPr>
            <a:endParaRPr lang="kk-KZ" sz="1600" u="sng" dirty="0">
              <a:latin typeface="Arial" pitchFamily="34" charset="0"/>
              <a:cs typeface="Arial" pitchFamily="34" charset="0"/>
            </a:endParaRP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kk-KZ" sz="1600" b="1" u="sng" dirty="0">
                <a:latin typeface="Arial" pitchFamily="34" charset="0"/>
                <a:cs typeface="Arial" pitchFamily="34" charset="0"/>
              </a:rPr>
              <a:t>НЕРАБОТАЮЩИЕ </a:t>
            </a:r>
            <a:r>
              <a:rPr lang="ru-RU" sz="1600" b="1" u="sng" dirty="0">
                <a:latin typeface="Arial" pitchFamily="34" charset="0"/>
                <a:cs typeface="Arial" pitchFamily="34" charset="0"/>
              </a:rPr>
              <a:t>ЛИЦА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осуществляющие уход за ребенком инвалидом в возрасте до 18 лет</a:t>
            </a: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sz="1600" b="1" u="sng" dirty="0">
                <a:latin typeface="Arial" pitchFamily="34" charset="0"/>
                <a:cs typeface="Arial" pitchFamily="34" charset="0"/>
              </a:rPr>
              <a:t>ЛИЦ, ЗАВЕРШИВШИХ ОБУЧЕНИЕ ПО ОЧНОЙ ФОРМЕ ОБУЧЕНИЯ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 ВУЗах,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ТиПО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СО, а также послевузовского образования в течение трех календарных месяцев, следующих за месяцем завершения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обучение</a:t>
            </a: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endParaRPr lang="ru-RU" sz="1600" u="sng" dirty="0">
              <a:latin typeface="Arial" pitchFamily="34" charset="0"/>
              <a:cs typeface="Arial" pitchFamily="34" charset="0"/>
            </a:endParaRP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sz="1600" b="1" u="sng" dirty="0">
                <a:latin typeface="Arial" pitchFamily="34" charset="0"/>
                <a:cs typeface="Arial" pitchFamily="34" charset="0"/>
              </a:rPr>
              <a:t>НЕРАБОТАЮЩИЕ ОРАЛМАНЫ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(в течение 1 года со дня регистрации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endParaRPr lang="ru-RU" sz="1600" u="sng" dirty="0">
              <a:latin typeface="Arial" pitchFamily="34" charset="0"/>
              <a:cs typeface="Arial" pitchFamily="34" charset="0"/>
            </a:endParaRP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sz="1600" b="1" u="sng" dirty="0">
                <a:latin typeface="Arial" pitchFamily="34" charset="0"/>
                <a:cs typeface="Arial" pitchFamily="34" charset="0"/>
              </a:rPr>
              <a:t>ИНОСТРАНЦЫ И ЛИЦ БЕЗ ГРАЖДАНСТВА,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постоянно проживающие на территории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рк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>
                <a:latin typeface="Arial" pitchFamily="34" charset="0"/>
                <a:cs typeface="Arial" pitchFamily="34" charset="0"/>
              </a:rPr>
            </a:br>
            <a:r>
              <a:rPr lang="ru-RU" sz="1600" i="1" dirty="0">
                <a:latin typeface="Arial" pitchFamily="34" charset="0"/>
                <a:cs typeface="Arial" pitchFamily="34" charset="0"/>
              </a:rPr>
              <a:t>(по категориям лиц, предусмотренных пунктом 1 статьи 26 Закона: дети, пенсионеры, инвалиды, студенты и т.д.) </a:t>
            </a:r>
          </a:p>
          <a:p>
            <a:pPr marL="285761" lvl="1" indent="-285761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-"/>
            </a:pPr>
            <a:endParaRPr lang="ru-RU" sz="1604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3646" y="6341575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z="28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pPr/>
              <a:t>7</a:t>
            </a:fld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57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>
            <a:off x="1960609" y="577652"/>
            <a:ext cx="3881" cy="5885317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666750" y="1109878"/>
            <a:ext cx="9865672" cy="14072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224519" y="3656448"/>
            <a:ext cx="20487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Закон РК «Об обязательном социальном медицинском страховании»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302844" y="127027"/>
            <a:ext cx="9917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Times New Roman" panose="02020603050405020304" pitchFamily="18" charset="0"/>
              </a:rPr>
              <a:t>ОСНОВНЫЕ ПОДХОДЫ ИЗМЕНЕНИЙ В ЗАКОНОДАТЕЛЬСТВО по ОСМС</a:t>
            </a:r>
          </a:p>
        </p:txBody>
      </p:sp>
      <p:pic>
        <p:nvPicPr>
          <p:cNvPr id="28" name="Picture 2" descr="Картинки по запросу ЧЕЛОВЕЧЕК фонд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03" y="1569205"/>
            <a:ext cx="1624543" cy="157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161185" y="658246"/>
            <a:ext cx="7500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latin typeface="Arial" pitchFamily="34" charset="0"/>
                <a:cs typeface="Arial" pitchFamily="34" charset="0"/>
              </a:rPr>
              <a:t>ДОХОДЫ ФСМС: </a:t>
            </a:r>
            <a:r>
              <a:rPr lang="ru-RU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РАСШИРЕНИЕ ПЛАТЕЛЬЩИКОВ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ВЗНОСОВ НА ОСМС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220686" y="1192237"/>
            <a:ext cx="9255967" cy="517287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33243" rIns="33243" bIns="33244" numCol="1" spcCol="1270" anchor="ctr" anchorCtr="0">
            <a:noAutofit/>
          </a:bodyPr>
          <a:lstStyle/>
          <a:p>
            <a:pPr marL="0" lvl="1" algn="just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</a:pPr>
            <a:r>
              <a:rPr lang="kk-KZ" sz="1600" b="1" dirty="0">
                <a:latin typeface="Arial" pitchFamily="34" charset="0"/>
                <a:cs typeface="Arial" pitchFamily="34" charset="0"/>
              </a:rPr>
              <a:t>ЦЕЛЬ – </a:t>
            </a:r>
            <a:r>
              <a:rPr lang="kk-KZ" sz="1600" b="1" dirty="0" smtClean="0">
                <a:latin typeface="Arial" pitchFamily="34" charset="0"/>
                <a:cs typeface="Arial" pitchFamily="34" charset="0"/>
              </a:rPr>
              <a:t>обеспечение принципов доступности медицинской помощи и всеобщего охвата</a:t>
            </a:r>
            <a:endParaRPr lang="ru-RU" sz="1604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02025" y="1772816"/>
            <a:ext cx="6298164" cy="489654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33243" rIns="33243" bIns="33244" numCol="1" spcCol="1270" anchor="t" anchorCtr="0">
            <a:noAutofit/>
          </a:bodyPr>
          <a:lstStyle/>
          <a:p>
            <a:pPr marL="0" lvl="1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</a:pPr>
            <a:r>
              <a:rPr lang="kk-KZ" sz="1400" dirty="0">
                <a:latin typeface="Arial" pitchFamily="34" charset="0"/>
                <a:cs typeface="Arial" pitchFamily="34" charset="0"/>
              </a:rPr>
              <a:t>ПЕРЕЧЕНЬ ПЛАТЕЛЬЩИКОВ ВЗНОСОВ НА ОСМС (статья 14 ЗРК «Об ОСМС») 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дополнен следующими категориями лиц:</a:t>
            </a:r>
            <a:endParaRPr lang="kk-KZ" sz="1400" dirty="0">
              <a:latin typeface="Arial" pitchFamily="34" charset="0"/>
              <a:cs typeface="Arial" pitchFamily="34" charset="0"/>
            </a:endParaRPr>
          </a:p>
          <a:p>
            <a:pPr marL="0" lvl="1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</a:pPr>
            <a:endParaRPr lang="kk-KZ" sz="1400" u="sng" dirty="0">
              <a:latin typeface="Arial" pitchFamily="34" charset="0"/>
              <a:cs typeface="Arial" pitchFamily="34" charset="0"/>
            </a:endParaRP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  <a:defRPr/>
            </a:pPr>
            <a:r>
              <a:rPr lang="ru-RU" sz="1400" b="1" u="sng" dirty="0">
                <a:latin typeface="Arial" pitchFamily="34" charset="0"/>
                <a:cs typeface="Arial" pitchFamily="34" charset="0"/>
              </a:rPr>
              <a:t>ЛИЦА, РАБОТАЮЩИЕ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дипломатических и приравненных к ним представительствах иностранного государства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консульских учреждениях иностранного государства, аккредитованных в Республике Казахстан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(граждане РК, </a:t>
            </a:r>
            <a:r>
              <a:rPr lang="ru-RU" sz="1200" i="1" dirty="0" err="1">
                <a:latin typeface="Arial" pitchFamily="34" charset="0"/>
                <a:cs typeface="Arial" pitchFamily="34" charset="0"/>
              </a:rPr>
              <a:t>оралманы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, иностранные граждане и лица без гражданства  постоянно проживающие на территории РК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  <a:defRPr/>
            </a:pPr>
            <a:endParaRPr lang="ru-RU" sz="12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  <a:defRPr/>
            </a:pPr>
            <a:r>
              <a:rPr lang="ru-RU" sz="1400" b="1" u="sng" dirty="0">
                <a:latin typeface="Arial" pitchFamily="34" charset="0"/>
                <a:cs typeface="Arial" pitchFamily="34" charset="0"/>
              </a:rPr>
              <a:t>ЛИЦА, РАБОТАЮЩИЕ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международных и государственных организациях, зарубежных и казахстанских неправительственных общественных организациях и в фондах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(не являющихся налоговыми агентами в соответствии с международными договорами) 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(граждане РК, </a:t>
            </a:r>
            <a:r>
              <a:rPr lang="ru-RU" sz="1200" i="1" dirty="0" err="1">
                <a:latin typeface="Arial" pitchFamily="34" charset="0"/>
                <a:cs typeface="Arial" pitchFamily="34" charset="0"/>
              </a:rPr>
              <a:t>оралманы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, иностранные граждане и лица без гражданства постоянно проживающие на территории РК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  <a:defRPr/>
            </a:pPr>
            <a:endParaRPr lang="ru-RU" sz="1200" i="1" dirty="0">
              <a:latin typeface="Arial" pitchFamily="34" charset="0"/>
              <a:cs typeface="Arial" pitchFamily="34" charset="0"/>
            </a:endParaRP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r>
              <a:rPr lang="ru-RU" sz="1400" b="1" u="sng" dirty="0">
                <a:latin typeface="Arial" pitchFamily="34" charset="0"/>
                <a:cs typeface="Arial" pitchFamily="34" charset="0"/>
              </a:rPr>
              <a:t>НЕАКТИВНОЕ НАСЕЛЕНИЕ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- иные лица, в том числе самостоятельно занятые, установленные Законом РК «О занятости населения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</a:pPr>
            <a:endParaRPr lang="ru-RU" sz="16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  <a:defRPr/>
            </a:pPr>
            <a:r>
              <a:rPr lang="ru-RU" sz="1400" b="1" u="sng" dirty="0">
                <a:latin typeface="Arial" pitchFamily="34" charset="0"/>
                <a:cs typeface="Arial" pitchFamily="34" charset="0"/>
              </a:rPr>
              <a:t>ГРАЖДАНЕ РЕСПУБЛИКИ КАЗАХСТАН, ВЫЕХАВШИЕ ЗА ПРЕДЕЛЫ РК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за исключением выехавших на ПМЖ за пределы РК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61" lvl="1" indent="-285761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-"/>
            </a:pPr>
            <a:endParaRPr lang="ru-RU" sz="1600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858248" y="1772816"/>
            <a:ext cx="2667001" cy="482453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532" tIns="33243" rIns="33243" bIns="33244" numCol="1" spcCol="1270" anchor="ctr" anchorCtr="0">
            <a:noAutofit/>
          </a:bodyPr>
          <a:lstStyle/>
          <a:p>
            <a:pPr marL="0" lvl="1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</a:pPr>
            <a:r>
              <a:rPr lang="kk-KZ" sz="1600" b="1" u="sng" dirty="0">
                <a:latin typeface="Arial" pitchFamily="34" charset="0"/>
                <a:cs typeface="Arial" pitchFamily="34" charset="0"/>
              </a:rPr>
              <a:t>СРОК ВВЕДЕНИЯ, СТАВКИ ВЗНОСОВ И ОБЪЕКТ ИСЧИСЛЕНИЯ:</a:t>
            </a:r>
          </a:p>
          <a:p>
            <a:pPr marL="0" lvl="1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</a:pPr>
            <a:endParaRPr lang="kk-KZ" sz="1600" b="1" u="sng" dirty="0">
              <a:latin typeface="Arial" pitchFamily="34" charset="0"/>
              <a:cs typeface="Arial" pitchFamily="34" charset="0"/>
            </a:endParaRPr>
          </a:p>
          <a:p>
            <a:pPr marL="0" lvl="1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</a:pPr>
            <a:endParaRPr lang="kk-KZ" sz="1600" b="1" u="sng" dirty="0" smtClean="0">
              <a:latin typeface="Arial" pitchFamily="34" charset="0"/>
              <a:cs typeface="Arial" pitchFamily="34" charset="0"/>
            </a:endParaRP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  <a:defRPr/>
            </a:pPr>
            <a:r>
              <a:rPr lang="kk-KZ" sz="1600" u="sng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kk-KZ" sz="1600" u="sng" dirty="0">
                <a:latin typeface="Arial" pitchFamily="34" charset="0"/>
                <a:cs typeface="Arial" pitchFamily="34" charset="0"/>
              </a:rPr>
              <a:t>% от начисленного ДОХОДА, </a:t>
            </a:r>
          </a:p>
          <a:p>
            <a:pPr marL="0" lvl="1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sz="1600" dirty="0">
                <a:latin typeface="Arial" pitchFamily="34" charset="0"/>
                <a:cs typeface="Arial" pitchFamily="34" charset="0"/>
              </a:rPr>
              <a:t>      </a:t>
            </a:r>
            <a:r>
              <a:rPr lang="kk-KZ" sz="1600" u="sng" dirty="0">
                <a:latin typeface="Arial" pitchFamily="34" charset="0"/>
                <a:cs typeface="Arial" pitchFamily="34" charset="0"/>
              </a:rPr>
              <a:t>с 1 июля 2017 года</a:t>
            </a: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  <a:defRPr/>
            </a:pPr>
            <a:endParaRPr lang="kk-KZ" sz="1600" u="sng" dirty="0">
              <a:latin typeface="Arial" pitchFamily="34" charset="0"/>
              <a:cs typeface="Arial" pitchFamily="34" charset="0"/>
            </a:endParaRP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  <a:defRPr/>
            </a:pPr>
            <a:endParaRPr lang="kk-KZ" sz="1600" u="sng" dirty="0">
              <a:latin typeface="Arial" pitchFamily="34" charset="0"/>
              <a:cs typeface="Arial" pitchFamily="34" charset="0"/>
            </a:endParaRP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  <a:defRPr/>
            </a:pPr>
            <a:endParaRPr lang="kk-KZ" sz="1600" u="sng" dirty="0">
              <a:latin typeface="Arial" pitchFamily="34" charset="0"/>
              <a:cs typeface="Arial" pitchFamily="34" charset="0"/>
            </a:endParaRP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  <a:defRPr/>
            </a:pPr>
            <a:endParaRPr lang="kk-KZ" sz="1600" u="sng" dirty="0">
              <a:latin typeface="Arial" pitchFamily="34" charset="0"/>
              <a:cs typeface="Arial" pitchFamily="34" charset="0"/>
            </a:endParaRP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  <a:defRPr/>
            </a:pPr>
            <a:endParaRPr lang="kk-KZ" sz="1600" u="sng" dirty="0">
              <a:latin typeface="Arial" pitchFamily="34" charset="0"/>
              <a:cs typeface="Arial" pitchFamily="34" charset="0"/>
            </a:endParaRPr>
          </a:p>
          <a:p>
            <a:pPr marL="262294" lvl="1" indent="-262294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buFontTx/>
              <a:buChar char="►"/>
              <a:defRPr/>
            </a:pPr>
            <a:r>
              <a:rPr lang="kk-KZ" sz="1600" u="sng" dirty="0">
                <a:latin typeface="Arial" pitchFamily="34" charset="0"/>
                <a:cs typeface="Arial" pitchFamily="34" charset="0"/>
              </a:rPr>
              <a:t>5% от 1 МЗП, </a:t>
            </a:r>
          </a:p>
          <a:p>
            <a:pPr marL="0" lvl="1" defTabSz="490889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kk-KZ" sz="1600" dirty="0">
                <a:latin typeface="Arial" pitchFamily="34" charset="0"/>
                <a:cs typeface="Arial" pitchFamily="34" charset="0"/>
              </a:rPr>
              <a:t>      </a:t>
            </a:r>
            <a:r>
              <a:rPr lang="kk-KZ" sz="1600" u="sng" dirty="0">
                <a:latin typeface="Arial" pitchFamily="34" charset="0"/>
                <a:cs typeface="Arial" pitchFamily="34" charset="0"/>
              </a:rPr>
              <a:t>с 1 января 2018 года</a:t>
            </a:r>
            <a:endParaRPr lang="ru-RU" sz="1604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8506404" y="2898626"/>
            <a:ext cx="196675" cy="106679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8491696" y="5062235"/>
            <a:ext cx="196675" cy="1066798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3646" y="6341575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z="28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pPr/>
              <a:t>8</a:t>
            </a:fld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92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9161763" y="877086"/>
            <a:ext cx="2837414" cy="88642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Безработные и непродуктивно </a:t>
            </a:r>
            <a:r>
              <a:rPr lang="ru-RU" sz="1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самозаняте</a:t>
            </a:r>
            <a:endParaRPr lang="ru-RU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35078" y="880196"/>
            <a:ext cx="2837414" cy="90197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Индивидуальные предприниматели, лица, работающие по патенту, работники крестьянских хозяйств, торговцев на рынках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200" b="1" dirty="0" smtClean="0">
                <a:latin typeface="Arial" pitchFamily="34" charset="0"/>
                <a:cs typeface="Arial" pitchFamily="34" charset="0"/>
              </a:rPr>
            </a:br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178211" y="1828814"/>
            <a:ext cx="2820965" cy="42827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lvl="0" algn="just">
              <a:lnSpc>
                <a:spcPct val="114000"/>
              </a:lnSpc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до 2020 года будут получать весь пакет медпомощи, за исключением плановой госпитализации. </a:t>
            </a:r>
          </a:p>
          <a:p>
            <a:pPr algn="just">
              <a:lnSpc>
                <a:spcPct val="114000"/>
              </a:lnSpc>
            </a:pPr>
            <a:r>
              <a:rPr lang="kk-KZ" sz="1100" dirty="0" smtClean="0">
                <a:latin typeface="Arial" pitchFamily="34" charset="0"/>
                <a:cs typeface="Arial" pitchFamily="34" charset="0"/>
              </a:rPr>
              <a:t>Будет предоставлена возможность:</a:t>
            </a:r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kk-KZ" sz="1100" dirty="0" smtClean="0">
                <a:latin typeface="Arial" pitchFamily="34" charset="0"/>
                <a:cs typeface="Arial" pitchFamily="34" charset="0"/>
              </a:rPr>
              <a:t>       1) обратиться в Центр занятости, где предложат 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варианты трудоустройства либо статус безработного, при котором государство берет на себя обязательства по выплате  взносов в ФСМС в течение отведенного времени  </a:t>
            </a:r>
          </a:p>
          <a:p>
            <a:pPr algn="just">
              <a:lnSpc>
                <a:spcPct val="114000"/>
              </a:lnSpc>
            </a:pPr>
            <a:r>
              <a:rPr lang="kk-KZ" sz="1100" dirty="0" smtClean="0">
                <a:latin typeface="Arial" pitchFamily="34" charset="0"/>
                <a:cs typeface="Arial" pitchFamily="34" charset="0"/>
              </a:rPr>
              <a:t>        2) зарегистрироваться  как ИП и осуществлять взносы самостоятельно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или в случае отсутствия доходов – в размере 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% от двух минимальных заработных плат. </a:t>
            </a:r>
          </a:p>
          <a:p>
            <a:pPr algn="just">
              <a:lnSpc>
                <a:spcPct val="114000"/>
              </a:lnSpc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        3) кроме двух предыдущих вариантов, эта категория граждан вправе самостоятельно через банк второго уровня оплачивать взносы в Фонд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медстрахования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в размере 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% от МЗП</a:t>
            </a:r>
          </a:p>
          <a:p>
            <a:pPr>
              <a:lnSpc>
                <a:spcPct val="114000"/>
              </a:lnSpc>
            </a:pP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42195" y="1841257"/>
            <a:ext cx="2820965" cy="42796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just">
              <a:lnSpc>
                <a:spcPct val="120000"/>
              </a:lnSpc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Исчисление и уплата взносов  будут осуществляться самостоятельно путем прямого зачисления средств  на счет фонда:</a:t>
            </a:r>
          </a:p>
          <a:p>
            <a:pPr algn="just">
              <a:lnSpc>
                <a:spcPct val="120000"/>
              </a:lnSpc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        1) ИП: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  при общеустановленном режиме налогообложения – не позднее 25 числа месяца, следующего за отчетным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 при специальном налоговом режиме на основе патента, – в срок, предусмотренный налоговым законодательством РК для уплаты стоимости патента;</a:t>
            </a:r>
          </a:p>
          <a:p>
            <a:pPr algn="just">
              <a:lnSpc>
                <a:spcPct val="120000"/>
              </a:lnSpc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       2)  крестьянские или фермерские хозяйства, применяющие специальный налоговый режим, – в порядке и сроки, которые предусмотрены налоговым законодательством РК (10 апреля и 10 ноября года);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30624" y="1427605"/>
            <a:ext cx="5728993" cy="542108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indent="-2520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дети;</a:t>
            </a:r>
          </a:p>
          <a:p>
            <a:pPr marL="252000" indent="-2520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лица, зарегистрированные в качестве безработных;</a:t>
            </a:r>
          </a:p>
          <a:p>
            <a:pPr marL="252000" indent="-2520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неработающие беременные женщины;</a:t>
            </a:r>
          </a:p>
          <a:p>
            <a:pPr marL="252000" indent="-2520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неработающие лица, фактически воспитывающие ребенка (детей) до достижения им (ими) возраста трех лет;</a:t>
            </a:r>
          </a:p>
          <a:p>
            <a:pPr marL="252000" indent="-2520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лица, находящиеся в отпусках в связи с рождением ребенка (детей), усыновлением (удочерением) новорожденного ребенка (детей), по уходу за ребенком (детьми) до достижения им (ими) возраста трех лет;</a:t>
            </a:r>
          </a:p>
          <a:p>
            <a:pPr marL="252000" indent="-2520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kk-KZ" sz="1100" dirty="0" smtClean="0">
                <a:latin typeface="Arial" pitchFamily="34" charset="0"/>
                <a:cs typeface="Arial" pitchFamily="34" charset="0"/>
              </a:rPr>
              <a:t>неработающие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лица, осуществляющие уход за ребенком инвалидом в возрасте до 18 лет;</a:t>
            </a:r>
          </a:p>
          <a:p>
            <a:pPr marL="252000" indent="-2520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получатели пенсионных выплат, в том числе инвалиды и участники Великой Отечественной войны;</a:t>
            </a:r>
          </a:p>
          <a:p>
            <a:pPr marL="252000" indent="-2520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лица, отбывающие наказание по приговору суда в учреждениях уголовно-исполнительной (пенитенциарной) системы (за исключением учреждений минимальной безопасности);</a:t>
            </a:r>
          </a:p>
          <a:p>
            <a:pPr marL="252000" indent="-2520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лица, содержащиеся следственных изоляторах;</a:t>
            </a:r>
          </a:p>
          <a:p>
            <a:pPr marL="252000" indent="-2520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неработающие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оралманы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252000" indent="-2520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многодетные матери, награжденные подвесками «Алтын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алқа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», «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Күміс алқа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» или получившие ранее звание «Мать-героиня», а также награжденные орденами «Материнская слава» I и II степени;</a:t>
            </a:r>
          </a:p>
          <a:p>
            <a:pPr marL="252000" indent="-2520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инвалиды;</a:t>
            </a:r>
          </a:p>
          <a:p>
            <a:pPr marL="252000" indent="-2520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лица, обучающиеся по очной форме обучения в организациях среднего, технического и профессионального,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послесреднего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, высшего образования, а также послевузовского образования;</a:t>
            </a:r>
          </a:p>
          <a:p>
            <a:pPr marL="252000" indent="-2520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лица, завершившие обучение по очной форме обучения в организациях среднего, технического и профессионального,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послесреднего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, высшего образования, а также послевузовского образования в течение трех календарных месяцев, следующих за месяцем, в котором завершено обучение;</a:t>
            </a:r>
          </a:p>
          <a:p>
            <a:pPr marL="252000" lvl="0" indent="-252000" algn="just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военнослужащие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252000" lvl="0" indent="-252000" algn="just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сотрудники специальных государственных органов;</a:t>
            </a:r>
          </a:p>
          <a:p>
            <a:pPr marL="252000" lvl="0" indent="-252000" algn="just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сотрудники правоохранительных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органов.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0630" y="883306"/>
            <a:ext cx="5701004" cy="478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ОСВОБОЖДАЮТСЯ ОТ УПЛАТЫ ВЗНОСОВ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835314" y="718458"/>
            <a:ext cx="10855943" cy="40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064898" y="568323"/>
            <a:ext cx="2151" cy="6168374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765110" y="127027"/>
            <a:ext cx="104553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Times New Roman" panose="02020603050405020304" pitchFamily="18" charset="0"/>
              </a:rPr>
              <a:t>УПЛАТА ВЗНОСОВ И ОТЧИСЛЕНИЙ ДЛЯ ОТДЕЛЬНЫХ КАТЕГОРИЙ ЛИЦ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/>
              <a:ea typeface="Times New Roman" panose="02020603050405020304" pitchFamily="18" charset="0"/>
            </a:endParaRPr>
          </a:p>
        </p:txBody>
      </p:sp>
      <p:sp>
        <p:nvSpPr>
          <p:cNvPr id="2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43646" y="6341575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z="28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pPr/>
              <a:t>9</a:t>
            </a:fld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91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  <p:tag name="THINKCELLSHAPEDONOTDELETE" val="pYBU_.WVLy0a5AAIkTaTOd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  <p:tag name="THINKCELLSHAPEDONOTDELETE" val="pYBU_.WVLy0a5AAIkTaTOd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  <p:tag name="THINKCELLSHAPEDONOTDELETE" val="pYBU_.WVLy0a5AAIkTaTOdw"/>
</p:tagLst>
</file>

<file path=ppt/theme/theme1.xml><?xml version="1.0" encoding="utf-8"?>
<a:theme xmlns:a="http://schemas.openxmlformats.org/drawingml/2006/main" name="Тема Office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</TotalTime>
  <Words>2629</Words>
  <Application>Microsoft Office PowerPoint</Application>
  <PresentationFormat>Произвольный</PresentationFormat>
  <Paragraphs>465</Paragraphs>
  <Slides>15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Saltanat T. Salykbayeva</dc:creator>
  <cp:lastModifiedBy>Serzhan S. Aidossov</cp:lastModifiedBy>
  <cp:revision>211</cp:revision>
  <cp:lastPrinted>2017-03-15T16:38:52Z</cp:lastPrinted>
  <dcterms:created xsi:type="dcterms:W3CDTF">2017-01-31T06:14:28Z</dcterms:created>
  <dcterms:modified xsi:type="dcterms:W3CDTF">2017-03-15T16:39:09Z</dcterms:modified>
</cp:coreProperties>
</file>